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4" r:id="rId5"/>
    <p:sldMasterId id="2147483706" r:id="rId6"/>
    <p:sldMasterId id="2147483778" r:id="rId7"/>
    <p:sldMasterId id="2147483809" r:id="rId8"/>
    <p:sldMasterId id="2147483816" r:id="rId9"/>
    <p:sldMasterId id="2147483834" r:id="rId10"/>
  </p:sldMasterIdLst>
  <p:notesMasterIdLst>
    <p:notesMasterId r:id="rId27"/>
  </p:notesMasterIdLst>
  <p:sldIdLst>
    <p:sldId id="2532" r:id="rId11"/>
    <p:sldId id="2517" r:id="rId12"/>
    <p:sldId id="2544" r:id="rId13"/>
    <p:sldId id="2533" r:id="rId14"/>
    <p:sldId id="2534" r:id="rId15"/>
    <p:sldId id="2535" r:id="rId16"/>
    <p:sldId id="2536" r:id="rId17"/>
    <p:sldId id="2538" r:id="rId18"/>
    <p:sldId id="2521" r:id="rId19"/>
    <p:sldId id="2537" r:id="rId20"/>
    <p:sldId id="2545" r:id="rId21"/>
    <p:sldId id="2539" r:id="rId22"/>
    <p:sldId id="2546" r:id="rId23"/>
    <p:sldId id="2540" r:id="rId24"/>
    <p:sldId id="2547" r:id="rId25"/>
    <p:sldId id="25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770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626"/>
    <a:srgbClr val="71A499"/>
    <a:srgbClr val="DAA8A2"/>
    <a:srgbClr val="8F9EC9"/>
    <a:srgbClr val="1A355E"/>
    <a:srgbClr val="C6DBD6"/>
    <a:srgbClr val="89C8BB"/>
    <a:srgbClr val="EF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DBA60-69F0-3C4D-AC47-AA8F38792AC3}" v="93" dt="2025-10-13T10:05:14.114"/>
    <p1510:client id="{82259829-9905-2845-AF29-2AE9A5A5C797}" v="45" dt="2025-10-13T23:34:52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3"/>
  </p:normalViewPr>
  <p:slideViewPr>
    <p:cSldViewPr snapToGrid="0" showGuides="1">
      <p:cViewPr varScale="1">
        <p:scale>
          <a:sx n="151" d="100"/>
          <a:sy n="151" d="100"/>
        </p:scale>
        <p:origin x="200" y="376"/>
      </p:cViewPr>
      <p:guideLst>
        <p:guide pos="477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3823A-099F-E345-B54A-AFF3FC4A192F}" type="datetimeFigureOut">
              <a:rPr lang="en-AU" smtClean="0"/>
              <a:t>14/10/2025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3E4C7-0D3A-9D47-B326-EA3376D37E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013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work.com/research/ai-enhanced-work-models" TargetMode="External"/><Relationship Id="rId7" Type="http://schemas.openxmlformats.org/officeDocument/2006/relationships/hyperlink" Target="https://kbi.media/ai-skills-could-boost-australia-workers-salaries-by-more-than-29-and-accelerate-career-growth-as-ai-adoption-ramps-up-finds-new-research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mh.com.au/technology/learning-to-code-was-the-golden-ticket-to-a-six-figure-salary-perhaps-no-longer-thanks-to-ai-20250827-p5mq8y.html" TargetMode="External"/><Relationship Id="rId5" Type="http://schemas.openxmlformats.org/officeDocument/2006/relationships/hyperlink" Target="https://www.microsoft.com/en-us/worklab/work-trend-index/ai-at-work-is-here-now-comes-the-hard-part" TargetMode="External"/><Relationship Id="rId4" Type="http://schemas.openxmlformats.org/officeDocument/2006/relationships/hyperlink" Target="https://www.mckinsey.com/capabilities/mckinsey-digital/our-insights/superagency-in-the-workplace-empowering-people-to-unlock-ais-full-potential-at-work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t.com/content/34b387e4-ea54-419c-a4b6-b6f9f72cd9d0" TargetMode="External"/><Relationship Id="rId3" Type="http://schemas.openxmlformats.org/officeDocument/2006/relationships/hyperlink" Target="https://www.edelman.com/trust/2025/trust-barometer" TargetMode="External"/><Relationship Id="rId7" Type="http://schemas.openxmlformats.org/officeDocument/2006/relationships/hyperlink" Target="https://www.nytimes.com/interactive/2025/06/23/technology/ai-computing-global-divide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hopify.com/enterprise/blog/supply-chain-transparency" TargetMode="External"/><Relationship Id="rId5" Type="http://schemas.openxmlformats.org/officeDocument/2006/relationships/hyperlink" Target="https://www.pwc.com/us/en/library/trust-in-business-survey-2024/pwc-trust-survey-2023.pdf" TargetMode="External"/><Relationship Id="rId4" Type="http://schemas.openxmlformats.org/officeDocument/2006/relationships/hyperlink" Target="https://www.kantar.com/inspiration/brands/the-evolution-of-purpose" TargetMode="External"/><Relationship Id="rId9" Type="http://schemas.openxmlformats.org/officeDocument/2006/relationships/hyperlink" Target="https://www.qima.com/whitepaper/2025-global-sourcing-surve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elbourneinstitute.unimelb.edu.au/hilda/publications" TargetMode="External"/><Relationship Id="rId3" Type="http://schemas.openxmlformats.org/officeDocument/2006/relationships/hyperlink" Target="https://www.edelman.com/trust/2024/trust-barometer" TargetMode="External"/><Relationship Id="rId7" Type="http://schemas.openxmlformats.org/officeDocument/2006/relationships/hyperlink" Target="https://www.gallup.com/workplace/349484/state-of-the-global-workplace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br.org/2024/05/highly-skilled-professionals-want-your-work-but-not-your-job" TargetMode="External"/><Relationship Id="rId5" Type="http://schemas.openxmlformats.org/officeDocument/2006/relationships/hyperlink" Target="https://news.linkedin.com/2024/October/overwhelmed-by-workplace-change" TargetMode="External"/><Relationship Id="rId10" Type="http://schemas.openxmlformats.org/officeDocument/2006/relationships/hyperlink" Target="https://hospitalityinsights.ehl.edu/inclusion-workplace-gen-z" TargetMode="External"/><Relationship Id="rId4" Type="http://schemas.openxmlformats.org/officeDocument/2006/relationships/hyperlink" Target="https://pollackpeacebuilding.com/blog/change-management-statistics/" TargetMode="External"/><Relationship Id="rId9" Type="http://schemas.openxmlformats.org/officeDocument/2006/relationships/hyperlink" Target="https://www.peoplemanagement.co.uk/article/1742042/diversity-drives-better-decisions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day.com/media/wtf-is-ai-slop-doing-to-warp-media-metrics/" TargetMode="External"/><Relationship Id="rId3" Type="http://schemas.openxmlformats.org/officeDocument/2006/relationships/hyperlink" Target="https://www.microsoft.com/en-us/worklab/work-trend-index/breaking-down-infinite-workday" TargetMode="External"/><Relationship Id="rId7" Type="http://schemas.openxmlformats.org/officeDocument/2006/relationships/hyperlink" Target="https://www.bbc.com/news/articles/c0m17d8827ko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bc.com/future/article/20250728-you-might-be-ghosting-the-internet-can-it-survive" TargetMode="External"/><Relationship Id="rId5" Type="http://schemas.openxmlformats.org/officeDocument/2006/relationships/hyperlink" Target="https://www.bbc.com/news/articles/c93lzyxkklpo" TargetMode="External"/><Relationship Id="rId10" Type="http://schemas.openxmlformats.org/officeDocument/2006/relationships/hyperlink" Target="https://www.economist.com/culture/2025/08/13/whats-your-preferred-playback-speed-1x-15x-or-2x" TargetMode="External"/><Relationship Id="rId4" Type="http://schemas.openxmlformats.org/officeDocument/2006/relationships/hyperlink" Target="https://hbr.org/2023/05/reducing-information-overload-in-your-organization" TargetMode="External"/><Relationship Id="rId9" Type="http://schemas.openxmlformats.org/officeDocument/2006/relationships/hyperlink" Target="https://www.wired.com/story/linkedin-ai-generated-influencers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3E4C7-0D3A-9D47-B326-EA3376D37E1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0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54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84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Upwork 2024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From Burnout to Balance: AI-Enhanced Work Models, Upwork, 23 Jul 2024: </a:t>
            </a:r>
            <a:r>
              <a:rPr lang="en-AU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https://www.upwork.com/research/ai-enhanced-work-models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McKinsey </a:t>
            </a:r>
            <a:r>
              <a:rPr lang="en-AU" sz="1200" b="1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2025a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Superagency in the workplace: Empowering people to unlock AI’s full potential at work, McKinsey &amp; Company, 28 Jan 2025: </a:t>
            </a:r>
            <a:r>
              <a:rPr lang="en-AU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https://www.mckinsey.com/capabilities/mckinsey-digital/our-insights/superagency-in-the-workplace-empowering-people-to-unlock-ais-full-potential-at-work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</a:t>
            </a:r>
            <a:r>
              <a:rPr lang="en-AU" sz="1200" b="1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2024a</a:t>
            </a: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 at work is here. Now comes the hard part., Microsoft </a:t>
            </a:r>
            <a:r>
              <a:rPr lang="en-AU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Worklab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8 May 2024: </a:t>
            </a:r>
            <a:r>
              <a:rPr lang="en-AU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https://www.microsoft.com/en-us/worklab/work-trend-index/ai-at-work-is-here-now-comes-the-hard-part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SMH 2025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Learn to code? Maybe not any more, The Sydney Morning Herald, 31 Aug 2025: </a:t>
            </a:r>
            <a:r>
              <a:rPr lang="en-AU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https://www.smh.com.au/technology/learning-to-code-was-the-golden-ticket-to-a-six-figure-salary-perhaps-no-longer-thanks-to-ai-20250827-p5mq8y.html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KBI 2025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 skills could boost Australia workers’ salaries by more than 29% and accelerate career growth, as AI adoption ramps up, finds new research, KBI Media, 21 Mar 2025: </a:t>
            </a:r>
            <a:r>
              <a:rPr lang="en-AU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https://kbi.media/ai-skills-could-boost-australia-workers-salaries-by-more-than-29-and-accelerate-career-growth-as-ai-adoption-ramps-up-finds-new-research/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798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7E008-2288-D007-B957-B6EDC190A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A6936-B5AB-04DA-5F6D-E656DB70C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3BB48-5DFB-5444-C3DC-A25DA3560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Edelman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2025 Edelman Trust Barometer: Trust and the Crisis of Grievance, Edelman, Jan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https://www.edelman.com/trust/2025/trust-barometer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Kantar 2020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evolution of purpose, Kantar, 27 Aug 2020: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https://www.kantar.com/inspiration/brands/the-evolution-of-purpose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PwC 2023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PwC’s 2023 Trust Survey, PwC, Mar 2023: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https://www.pwc.com/us/en/library/trust-in-business-survey-2024/pwc-trust-survey-2023.pdf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Shopify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Sourcing for Sustainability: How to Build a Transparent Supply Chain, Shopify, 31 May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https://www.shopify.com/enterprise/blog/supply-chain-transparency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Global A.I. Divide, The New York Times, 21 Jun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https://www.nytimes.com/interactive/2025/06/23/technology/ai-computing-global-divide.html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 </a:t>
            </a:r>
            <a:r>
              <a:rPr lang="en-AU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2025a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Political and economic volatility wipes $320bn off global profits, Financial Times, 20 Jul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https://www.ft.com/content/34b387e4-ea54-419c-a4b6-b6f9f72cd9d0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QIMA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Global Supply Chains in 2025, QIMA,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https://www.qima.com/whitepaper/2025-global-sourcing-survey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8AE1C-B739-B2FB-70EC-99E22AB3F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15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49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10B60-FA01-2BF4-700F-D151AC8C5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3CDDB-252C-CB63-C27C-33EF704CF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7147D-7AD6-D7F6-E796-0A6C8DC1E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Edelman 2024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2024 Edelman Trust Barometer: Innovation in Peril, Edelman, Jan 2024: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https://www.edelman.com/trust/2024/trust-barometer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Pollack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52 Change Management Statistics, Pollack Peacebuilding Systems, 6 Apr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https://pollackpeacebuilding.com/blog/change-management-statistics/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LinkedIn 2024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Nearly two-thirds of professionals are overwhelmed by workplace change, LinkedIn Corporate Communications, 2 Oct 2024: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https://news.linkedin.com/2024/October/overwhelmed-by-workplace-change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 2024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Highly Skilled Professionals Want Your Work, But Not Your Job, Harvard Business Review, May-Jun 2024: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https://hbr.org/2024/05/highly-skilled-professionals-want-your-work-but-not-your-job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Gallup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State of the Global Workplace Report, Gallup,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https://www.gallup.com/workplace/349484/state-of-the-global-workplace.aspx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HILDA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Household, Income and Labour Dynamics in Australia (HILDA) Survey, Melbourne Institute of Applied Economic and Social Research,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https://melbourneinstitute.unimelb.edu.au/hilda/publications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CIPD UK 2023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Diversity drives better decisions, CIPD, 2023: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https://www.peoplemanagement.co.uk/article/1742042/diversity-drives-better-decisions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EHL Business School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Rethinking Inclusion in the Workplace: Gen Z at Women in Leadership, EHL Insights, 4 Jun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https://hospitalityinsights.ehl.edu/inclusion-workplace-gen-z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C2606-494E-6C51-D737-EC26784D8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4449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ED5D2-3D1A-5DE7-B0C2-8D847A478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C62DD-16C1-BCA1-91BB-1AAC04B2A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3BD2C-3AB7-3CC5-E375-D92A33F3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2025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Breaking down the ‘infinite workday’, Microsoft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WorkLab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 Jun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https://www.microsoft.com/en-us/worklab/work-trend-index/breaking-down-infinite-workday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HBR 2023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Reducing Information Overload in Your Organization, Harvard Business Review, 1 May 2023: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https://hbr.org/2023/05/reducing-information-overload-in-your-organization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2025b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Social media now main source of news in US, research suggests, BBC News, 17 Jun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https://www.bbc.com/news/articles/c93lzyxkklpo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2025c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You might be ghosting the internet. Can it survive?, BBC News, 28 Jul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https://www.bbc.com/future/article/20250728-you-might-be-ghosting-the-internet-can-it-survive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BBC 2025a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 chatbots unable to accurately summarise news, BBC finds, BBC News, 12 Feb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https://www.bbc.com/news/articles/c0m17d8827ko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Digiday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WTF is AI slop doing to warp media metrics?,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Digiday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 Jun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https://digiday.com/media/wtf-is-ai-slop-doing-to-warp-media-metrics/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Wired 2025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Yes, That Viral LinkedIn Post You Read Was Probably AI-Generated, Wired, 26 Nov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https://www.wired.com/story/linkedin-ai-generated-influencers/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Economist </a:t>
            </a:r>
            <a:r>
              <a:rPr lang="en-AU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2025a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What's your preferred playback speed: 1x, 1.5x or 2x?, The Economist, 13 Aug 2025: </a:t>
            </a:r>
            <a:r>
              <a:rPr lang="en-A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https://www.economist.com/culture/2025/08/13/whats-your-preferred-playback-speed-1x-15x-or-2x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BEDEE-A398-BB21-0C1C-709986635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457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plus.sydney.edu.au</a:t>
            </a:r>
            <a:r>
              <a:rPr lang="en-US"/>
              <a:t>/our-sprints/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3E4C7-0D3A-9D47-B326-EA3376D37E1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090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50296C6E-3B64-67D7-F619-28187B1295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06A1B-395E-4CB0-3B0C-D14FDE9BA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453" y="3014931"/>
            <a:ext cx="2439097" cy="8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25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25EAC7-EF39-FBCC-23DF-998972C6F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7F14F-A88C-4ADE-EDD6-86C48BBFA3EA}"/>
              </a:ext>
            </a:extLst>
          </p:cNvPr>
          <p:cNvSpPr txBox="1"/>
          <p:nvPr userDrawn="1"/>
        </p:nvSpPr>
        <p:spPr>
          <a:xfrm>
            <a:off x="9656570" y="6465917"/>
            <a:ext cx="25354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AU" sz="8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The 2026 Skills Horizon (Peter et al 2025)</a:t>
            </a:r>
            <a:endParaRPr lang="en-US" sz="800" b="0" i="1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64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5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64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E0B4F7-53C8-C698-48AC-1A48900BD1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91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208B61-21B4-793C-E77F-A69749848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48" y="220694"/>
            <a:ext cx="1579416" cy="3183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DC88A2-DDD3-CF78-8989-8D3E28829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75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25EAC7-EF39-FBCC-23DF-998972C6F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94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entre och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E466C-1ADC-0DA2-E815-89094AED2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6452" y="3014930"/>
            <a:ext cx="2439097" cy="8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2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E8375F2-9EFB-E2E0-D249-EBD6EB92736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17600" y="1092200"/>
            <a:ext cx="9855200" cy="46736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5067" b="0" i="0">
                <a:solidFill>
                  <a:schemeClr val="tx1"/>
                </a:solidFill>
                <a:latin typeface="Times" pitchFamily="2" charset="0"/>
              </a:defRPr>
            </a:lvl1pPr>
          </a:lstStyle>
          <a:p>
            <a:pPr marL="16933" marR="0" lvl="0" indent="0" algn="ctr" defTabSz="121917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5067">
                <a:solidFill>
                  <a:srgbClr val="000000"/>
                </a:solidFill>
              </a:rPr>
              <a:t>“Insert quote </a:t>
            </a:r>
            <a:r>
              <a:rPr sz="5067" spc="-13">
                <a:solidFill>
                  <a:srgbClr val="000000"/>
                </a:solidFill>
              </a:rPr>
              <a:t>here</a:t>
            </a:r>
            <a:r>
              <a:rPr lang="en-AU" sz="5067" spc="-13">
                <a:solidFill>
                  <a:srgbClr val="000000"/>
                </a:solidFill>
              </a:rPr>
              <a:t>. </a:t>
            </a:r>
            <a:br>
              <a:rPr lang="en-AU" sz="5067" spc="-13">
                <a:solidFill>
                  <a:srgbClr val="000000"/>
                </a:solidFill>
              </a:rPr>
            </a:br>
            <a:r>
              <a:rPr lang="en-AU" sz="5067" spc="-13" err="1">
                <a:solidFill>
                  <a:srgbClr val="000000"/>
                </a:solidFill>
              </a:rPr>
              <a:t>Unti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cuptasitae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velluptatur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suntem</a:t>
            </a:r>
            <a:r>
              <a:rPr lang="en-AU" sz="5067" spc="-13">
                <a:solidFill>
                  <a:srgbClr val="000000"/>
                </a:solidFill>
              </a:rPr>
              <a:t> as </a:t>
            </a:r>
            <a:r>
              <a:rPr lang="en-AU" sz="5067" spc="-13" err="1">
                <a:solidFill>
                  <a:srgbClr val="000000"/>
                </a:solidFill>
              </a:rPr>
              <a:t>derempo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rposten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dignisqui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omnissum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eiur</a:t>
            </a:r>
            <a:r>
              <a:rPr lang="en-AU" sz="5067" spc="-13">
                <a:solidFill>
                  <a:srgbClr val="000000"/>
                </a:solidFill>
              </a:rPr>
              <a:t>, </a:t>
            </a:r>
            <a:r>
              <a:rPr lang="en-AU" sz="5067" spc="-13" err="1">
                <a:solidFill>
                  <a:srgbClr val="000000"/>
                </a:solidFill>
              </a:rPr>
              <a:t>earchit</a:t>
            </a:r>
            <a:r>
              <a:rPr lang="en-AU" sz="5067" spc="-13">
                <a:solidFill>
                  <a:srgbClr val="000000"/>
                </a:solidFill>
              </a:rPr>
              <a:t> ab </a:t>
            </a:r>
            <a:r>
              <a:rPr lang="en-AU" sz="5067" spc="-13" err="1">
                <a:solidFill>
                  <a:srgbClr val="000000"/>
                </a:solidFill>
              </a:rPr>
              <a:t>ipidici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llorum</a:t>
            </a:r>
            <a:r>
              <a:rPr lang="en-AU" sz="5067" spc="-13">
                <a:solidFill>
                  <a:srgbClr val="000000"/>
                </a:solidFill>
              </a:rPr>
              <a:t>, </a:t>
            </a:r>
            <a:r>
              <a:rPr lang="en-AU" sz="5067" spc="-13" err="1">
                <a:solidFill>
                  <a:srgbClr val="000000"/>
                </a:solidFill>
              </a:rPr>
              <a:t>coreriae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quia</a:t>
            </a:r>
            <a:r>
              <a:rPr lang="en-AU" sz="5067" spc="-13">
                <a:solidFill>
                  <a:srgbClr val="000000"/>
                </a:solidFill>
              </a:rPr>
              <a:t>.”</a:t>
            </a:r>
            <a:endParaRPr sz="5067"/>
          </a:p>
        </p:txBody>
      </p:sp>
    </p:spTree>
    <p:extLst>
      <p:ext uri="{BB962C8B-B14F-4D97-AF65-F5344CB8AC3E}">
        <p14:creationId xmlns:p14="http://schemas.microsoft.com/office/powerpoint/2010/main" val="3687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A3A097E-185C-39F4-467B-3196A19AD66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17600" y="1092200"/>
            <a:ext cx="9855200" cy="4673600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noAutofit/>
          </a:bodyPr>
          <a:lstStyle>
            <a:lvl1pPr algn="ctr">
              <a:defRPr sz="5067" b="0" i="0">
                <a:solidFill>
                  <a:schemeClr val="accent1"/>
                </a:solidFill>
                <a:latin typeface="Times" pitchFamily="2" charset="0"/>
              </a:defRPr>
            </a:lvl1pPr>
          </a:lstStyle>
          <a:p>
            <a:pPr marL="16933" marR="0" lvl="0" indent="0" algn="ctr" defTabSz="121917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5067">
                <a:solidFill>
                  <a:srgbClr val="000000"/>
                </a:solidFill>
              </a:rPr>
              <a:t>“Insert quote </a:t>
            </a:r>
            <a:r>
              <a:rPr sz="5067" spc="-13">
                <a:solidFill>
                  <a:srgbClr val="000000"/>
                </a:solidFill>
              </a:rPr>
              <a:t>here</a:t>
            </a:r>
            <a:r>
              <a:rPr lang="en-AU" sz="5067" spc="-13">
                <a:solidFill>
                  <a:srgbClr val="000000"/>
                </a:solidFill>
              </a:rPr>
              <a:t>. </a:t>
            </a:r>
            <a:br>
              <a:rPr lang="en-AU" sz="5067" spc="-13">
                <a:solidFill>
                  <a:srgbClr val="000000"/>
                </a:solidFill>
              </a:rPr>
            </a:br>
            <a:r>
              <a:rPr lang="en-AU" sz="5067" spc="-13" err="1">
                <a:solidFill>
                  <a:srgbClr val="000000"/>
                </a:solidFill>
              </a:rPr>
              <a:t>Unti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cuptasitae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velluptatur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suntem</a:t>
            </a:r>
            <a:r>
              <a:rPr lang="en-AU" sz="5067" spc="-13">
                <a:solidFill>
                  <a:srgbClr val="000000"/>
                </a:solidFill>
              </a:rPr>
              <a:t> as </a:t>
            </a:r>
            <a:r>
              <a:rPr lang="en-AU" sz="5067" spc="-13" err="1">
                <a:solidFill>
                  <a:srgbClr val="000000"/>
                </a:solidFill>
              </a:rPr>
              <a:t>derempo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rposten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dignisqui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omnissum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eiur</a:t>
            </a:r>
            <a:r>
              <a:rPr lang="en-AU" sz="5067" spc="-13">
                <a:solidFill>
                  <a:srgbClr val="000000"/>
                </a:solidFill>
              </a:rPr>
              <a:t>, </a:t>
            </a:r>
            <a:r>
              <a:rPr lang="en-AU" sz="5067" spc="-13" err="1">
                <a:solidFill>
                  <a:srgbClr val="000000"/>
                </a:solidFill>
              </a:rPr>
              <a:t>earchit</a:t>
            </a:r>
            <a:r>
              <a:rPr lang="en-AU" sz="5067" spc="-13">
                <a:solidFill>
                  <a:srgbClr val="000000"/>
                </a:solidFill>
              </a:rPr>
              <a:t> ab </a:t>
            </a:r>
            <a:r>
              <a:rPr lang="en-AU" sz="5067" spc="-13" err="1">
                <a:solidFill>
                  <a:srgbClr val="000000"/>
                </a:solidFill>
              </a:rPr>
              <a:t>ipidici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llorum</a:t>
            </a:r>
            <a:r>
              <a:rPr lang="en-AU" sz="5067" spc="-13">
                <a:solidFill>
                  <a:srgbClr val="000000"/>
                </a:solidFill>
              </a:rPr>
              <a:t>, </a:t>
            </a:r>
            <a:r>
              <a:rPr lang="en-AU" sz="5067" spc="-13" err="1">
                <a:solidFill>
                  <a:srgbClr val="000000"/>
                </a:solidFill>
              </a:rPr>
              <a:t>coreriae</a:t>
            </a:r>
            <a:r>
              <a:rPr lang="en-AU" sz="5067" spc="-13">
                <a:solidFill>
                  <a:srgbClr val="000000"/>
                </a:solidFill>
              </a:rPr>
              <a:t> </a:t>
            </a:r>
            <a:r>
              <a:rPr lang="en-AU" sz="5067" spc="-13" err="1">
                <a:solidFill>
                  <a:srgbClr val="000000"/>
                </a:solidFill>
              </a:rPr>
              <a:t>quia</a:t>
            </a:r>
            <a:r>
              <a:rPr lang="en-AU" sz="5067" spc="-13">
                <a:solidFill>
                  <a:srgbClr val="000000"/>
                </a:solidFill>
              </a:rPr>
              <a:t>.”</a:t>
            </a:r>
            <a:endParaRPr sz="5067"/>
          </a:p>
        </p:txBody>
      </p:sp>
    </p:spTree>
    <p:extLst>
      <p:ext uri="{BB962C8B-B14F-4D97-AF65-F5344CB8AC3E}">
        <p14:creationId xmlns:p14="http://schemas.microsoft.com/office/powerpoint/2010/main" val="135638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64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8EF693E-3031-9A92-7701-A5A47944F9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D6C09A-C730-37AA-4791-C267A057AD13}"/>
              </a:ext>
            </a:extLst>
          </p:cNvPr>
          <p:cNvSpPr txBox="1"/>
          <p:nvPr userDrawn="1"/>
        </p:nvSpPr>
        <p:spPr>
          <a:xfrm>
            <a:off x="9656570" y="6465917"/>
            <a:ext cx="25354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AU" sz="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The 2026 Skills Horizon (Peter et al 2025)</a:t>
            </a:r>
            <a:endParaRPr lang="en-US" sz="800" b="0" i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6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64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E0B4F7-53C8-C698-48AC-1A48900BD1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9CD19-CD60-66D1-09F2-11E25CAAAC7D}"/>
              </a:ext>
            </a:extLst>
          </p:cNvPr>
          <p:cNvSpPr txBox="1"/>
          <p:nvPr userDrawn="1"/>
        </p:nvSpPr>
        <p:spPr>
          <a:xfrm>
            <a:off x="9656570" y="6465917"/>
            <a:ext cx="25354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AU" sz="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The 2026 Skills Horizon (Peter et al 2025)</a:t>
            </a:r>
            <a:endParaRPr lang="en-US" sz="800" b="0" i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208B61-21B4-793C-E77F-A69749848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48" y="220694"/>
            <a:ext cx="1579416" cy="3183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BDC88A2-DDD3-CF78-8989-8D3E28829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87A6B6-C45E-6A1F-91A5-734A4DDEE6BC}"/>
              </a:ext>
            </a:extLst>
          </p:cNvPr>
          <p:cNvSpPr txBox="1"/>
          <p:nvPr userDrawn="1"/>
        </p:nvSpPr>
        <p:spPr>
          <a:xfrm>
            <a:off x="9656570" y="6465917"/>
            <a:ext cx="25354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AU" sz="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The 2026 Skills Horizon (Peter et al 2025)</a:t>
            </a:r>
            <a:endParaRPr lang="en-US" sz="800" b="0" i="1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9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208B61-21B4-793C-E77F-A69749848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48" y="220694"/>
            <a:ext cx="1579416" cy="3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1A0CECD-0DE0-084C-E5D0-B670D3126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36" y="220694"/>
            <a:ext cx="1579418" cy="3183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25EAC7-EF39-FBCC-23DF-998972C6F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24" y="6463311"/>
            <a:ext cx="623220" cy="2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BE4C8C-D7B6-7A00-9603-4A4ACB802829}"/>
              </a:ext>
            </a:extLst>
          </p:cNvPr>
          <p:cNvSpPr txBox="1"/>
          <p:nvPr userDrawn="1"/>
        </p:nvSpPr>
        <p:spPr>
          <a:xfrm>
            <a:off x="9656570" y="6465917"/>
            <a:ext cx="25354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AU" sz="8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The 2026 Skills Horizon (Peter et al 2025)</a:t>
            </a:r>
            <a:endParaRPr lang="en-US" sz="800" b="0" i="1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4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9491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31">
          <p15:clr>
            <a:srgbClr val="A4A3A4"/>
          </p15:clr>
        </p15:guide>
        <p15:guide id="8" orient="horz" pos="2876">
          <p15:clr>
            <a:srgbClr val="A4A3A4"/>
          </p15:clr>
        </p15:guide>
        <p15:guide id="9" pos="360">
          <p15:clr>
            <a:srgbClr val="A4A3A4"/>
          </p15:clr>
        </p15:guide>
        <p15:guide id="10" pos="5396">
          <p15:clr>
            <a:srgbClr val="A4A3A4"/>
          </p15:clr>
        </p15:guide>
        <p15:guide id="11" pos="118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04326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31">
          <p15:clr>
            <a:srgbClr val="A4A3A4"/>
          </p15:clr>
        </p15:guide>
        <p15:guide id="8" orient="horz" pos="2876">
          <p15:clr>
            <a:srgbClr val="A4A3A4"/>
          </p15:clr>
        </p15:guide>
        <p15:guide id="9" pos="360">
          <p15:clr>
            <a:srgbClr val="A4A3A4"/>
          </p15:clr>
        </p15:guide>
        <p15:guide id="10" pos="5396">
          <p15:clr>
            <a:srgbClr val="A4A3A4"/>
          </p15:clr>
        </p15:guide>
        <p15:guide id="11" pos="118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8120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31">
          <p15:clr>
            <a:srgbClr val="A4A3A4"/>
          </p15:clr>
        </p15:guide>
        <p15:guide id="8" orient="horz" pos="2876">
          <p15:clr>
            <a:srgbClr val="A4A3A4"/>
          </p15:clr>
        </p15:guide>
        <p15:guide id="9" pos="360">
          <p15:clr>
            <a:srgbClr val="A4A3A4"/>
          </p15:clr>
        </p15:guide>
        <p15:guide id="10" pos="5396">
          <p15:clr>
            <a:srgbClr val="A4A3A4"/>
          </p15:clr>
        </p15:guide>
        <p15:guide id="11" pos="118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98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31">
          <p15:clr>
            <a:srgbClr val="A4A3A4"/>
          </p15:clr>
        </p15:guide>
        <p15:guide id="8" orient="horz" pos="2876">
          <p15:clr>
            <a:srgbClr val="A4A3A4"/>
          </p15:clr>
        </p15:guide>
        <p15:guide id="9" pos="360">
          <p15:clr>
            <a:srgbClr val="A4A3A4"/>
          </p15:clr>
        </p15:guide>
        <p15:guide id="10" pos="5396">
          <p15:clr>
            <a:srgbClr val="A4A3A4"/>
          </p15:clr>
        </p15:guide>
        <p15:guide id="11" pos="1185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8507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31">
          <p15:clr>
            <a:srgbClr val="A4A3A4"/>
          </p15:clr>
        </p15:guide>
        <p15:guide id="8" orient="horz" pos="2876">
          <p15:clr>
            <a:srgbClr val="A4A3A4"/>
          </p15:clr>
        </p15:guide>
        <p15:guide id="9" pos="360">
          <p15:clr>
            <a:srgbClr val="A4A3A4"/>
          </p15:clr>
        </p15:guide>
        <p15:guide id="10" pos="5396">
          <p15:clr>
            <a:srgbClr val="A4A3A4"/>
          </p15:clr>
        </p15:guide>
        <p15:guide id="11" pos="1185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45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1" r:id="rId2"/>
    <p:sldLayoutId id="2147483830" r:id="rId3"/>
    <p:sldLayoutId id="2147483832" r:id="rId4"/>
    <p:sldLayoutId id="2147483827" r:id="rId5"/>
    <p:sldLayoutId id="2147483833" r:id="rId6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85" userDrawn="1">
          <p15:clr>
            <a:srgbClr val="A4A3A4"/>
          </p15:clr>
        </p15:guide>
        <p15:guide id="8" orient="horz" pos="3929" userDrawn="1">
          <p15:clr>
            <a:srgbClr val="A4A3A4"/>
          </p15:clr>
        </p15:guide>
        <p15:guide id="9" pos="360">
          <p15:clr>
            <a:srgbClr val="A4A3A4"/>
          </p15:clr>
        </p15:guide>
        <p15:guide id="10" pos="7310" userDrawn="1">
          <p15:clr>
            <a:srgbClr val="A4A3A4"/>
          </p15:clr>
        </p15:guide>
        <p15:guide id="11" pos="1185">
          <p15:clr>
            <a:srgbClr val="A4A3A4"/>
          </p15:clr>
        </p15:guide>
        <p15:guide id="12" pos="6471" userDrawn="1">
          <p15:clr>
            <a:srgbClr val="A4A3A4"/>
          </p15:clr>
        </p15:guide>
        <p15:guide id="13" orient="horz" pos="3090" userDrawn="1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2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</p:sldLayoutIdLst>
  <p:txStyles>
    <p:titleStyle>
      <a:lvl1pPr>
        <a:defRPr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228594">
        <a:buClr>
          <a:schemeClr val="tx2"/>
        </a:buClr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09585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2pPr>
      <a:lvl3pPr marL="1219170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3pPr>
      <a:lvl4pPr marL="1828754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4pPr>
      <a:lvl5pPr marL="2438339">
        <a:buFont typeface="Arial" panose="020B0604020202020204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2">
          <p15:clr>
            <a:srgbClr val="A4A3A4"/>
          </p15:clr>
        </p15:guide>
        <p15:guide id="6" orient="horz" pos="1131">
          <p15:clr>
            <a:srgbClr val="A4A3A4"/>
          </p15:clr>
        </p15:guide>
        <p15:guide id="8" orient="horz" pos="2876">
          <p15:clr>
            <a:srgbClr val="A4A3A4"/>
          </p15:clr>
        </p15:guide>
        <p15:guide id="9" pos="360">
          <p15:clr>
            <a:srgbClr val="A4A3A4"/>
          </p15:clr>
        </p15:guide>
        <p15:guide id="10" pos="5396">
          <p15:clr>
            <a:srgbClr val="A4A3A4"/>
          </p15:clr>
        </p15:guide>
        <p15:guide id="11" pos="118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.sydney.edu.au/" TargetMode="External"/><Relationship Id="rId2" Type="http://schemas.openxmlformats.org/officeDocument/2006/relationships/hyperlink" Target="https://doi.org/10.25910/xrre-x44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mailto:executive.plus@sydney.edu.au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s://plus.sydney.edu.au/our-sprint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4E69E-E5AE-364B-EAA7-88FC4E762A4F}"/>
              </a:ext>
            </a:extLst>
          </p:cNvPr>
          <p:cNvSpPr txBox="1">
            <a:spLocks/>
          </p:cNvSpPr>
          <p:nvPr/>
        </p:nvSpPr>
        <p:spPr>
          <a:xfrm>
            <a:off x="7244862" y="4565650"/>
            <a:ext cx="4947138" cy="2292350"/>
          </a:xfrm>
          <a:prstGeom prst="rect">
            <a:avLst/>
          </a:prstGeom>
          <a:solidFill>
            <a:schemeClr val="tx1"/>
          </a:solidFill>
        </p:spPr>
        <p:txBody>
          <a:bodyPr wrap="square" lIns="360000" tIns="360000" rIns="360000" bIns="1835999">
            <a:noAutofit/>
          </a:bodyPr>
          <a:lstStyle/>
          <a:p>
            <a:pPr fontAlgn="base"/>
            <a:r>
              <a:rPr lang="en-AU" sz="800" b="1" i="0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REFERENCING IN ACADEMIC PUBLICATIONS</a:t>
            </a:r>
            <a:r>
              <a:rPr lang="en-AU" sz="800" b="1" i="0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en-AU" sz="1000" b="0" i="0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Peter, S., Riemer, K., Norman, P. (2025).</a:t>
            </a:r>
            <a:b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2026 Skills Horizon. Sydney </a:t>
            </a:r>
            <a:b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Executive Plus, The University of Sydney, </a:t>
            </a:r>
            <a:b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AU" sz="1000" b="0" i="1" u="none" strike="noStrike" noProof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</a:t>
            </a: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/10.25910/xrre-x449</a:t>
            </a:r>
            <a:endParaRPr lang="en-AU" sz="1000" b="0" i="1" u="none" strike="noStrike" noProof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AU" sz="1000" b="0" i="1" u="none" strike="noStrike" noProof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/>
            <a:r>
              <a:rPr lang="en-AU" sz="1000" b="0" i="0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AU" sz="8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REFERENCING ON SOCIAL MEDIA​ </a:t>
            </a:r>
            <a:br>
              <a:rPr lang="en-AU" sz="1000" b="0" i="0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Please include the report URL: </a:t>
            </a:r>
            <a:b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00" b="0" i="1" u="none" strike="noStrike" noProof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plus.sydney.edu.au/horizon</a:t>
            </a:r>
            <a:endParaRPr lang="en-AU" sz="1000" b="0" i="1" noProof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rofile of a person with glasses&#10;&#10;AI-generated content may be incorrect.">
            <a:extLst>
              <a:ext uri="{FF2B5EF4-FFF2-40B4-BE49-F238E27FC236}">
                <a16:creationId xmlns:a16="http://schemas.microsoft.com/office/drawing/2014/main" id="{67750804-80A0-0816-2847-C6A59AA38E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43" t="6028" r="24264" b="27922"/>
          <a:stretch>
            <a:fillRect/>
          </a:stretch>
        </p:blipFill>
        <p:spPr>
          <a:xfrm>
            <a:off x="0" y="0"/>
            <a:ext cx="7202658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2E0961-2226-B0A7-8E88-E72075060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2148" y="1795463"/>
            <a:ext cx="3981157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C62F2-EBB9-165E-70D6-935C36FA8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diagram of a business plan&#10;&#10;AI-generated content may be incorrect.">
            <a:extLst>
              <a:ext uri="{FF2B5EF4-FFF2-40B4-BE49-F238E27FC236}">
                <a16:creationId xmlns:a16="http://schemas.microsoft.com/office/drawing/2014/main" id="{2BE32528-1355-21B8-CFED-301725D2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574674"/>
            <a:ext cx="5469255" cy="566261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DE730DD-2BCC-8E9D-3F12-AC249E2DCE78}"/>
              </a:ext>
            </a:extLst>
          </p:cNvPr>
          <p:cNvSpPr txBox="1">
            <a:spLocks/>
          </p:cNvSpPr>
          <p:nvPr/>
        </p:nvSpPr>
        <p:spPr>
          <a:xfrm>
            <a:off x="7483276" y="1969583"/>
            <a:ext cx="3392078" cy="295992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AU" sz="1400" b="1" noProof="0">
                <a:solidFill>
                  <a:schemeClr val="accent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BLOB </a:t>
            </a:r>
            <a:r>
              <a:rPr lang="en-AU" sz="1400" b="1" noProof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sz="1400" noProof="0">
              <a:solidFill>
                <a:schemeClr val="accent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1C6EFB-D85C-EA7C-82C9-CB520D3767D8}"/>
              </a:ext>
            </a:extLst>
          </p:cNvPr>
          <p:cNvSpPr txBox="1">
            <a:spLocks/>
          </p:cNvSpPr>
          <p:nvPr/>
        </p:nvSpPr>
        <p:spPr>
          <a:xfrm>
            <a:off x="7483276" y="2275355"/>
            <a:ext cx="4052076" cy="149131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problems </a:t>
            </a:r>
          </a:p>
          <a:p>
            <a:pPr algn="l">
              <a:lnSpc>
                <a:spcPct val="71161"/>
              </a:lnSpc>
            </a:pP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scale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AB3657-D164-DE5D-9E68-043A90439346}"/>
              </a:ext>
            </a:extLst>
          </p:cNvPr>
          <p:cNvSpPr txBox="1">
            <a:spLocks/>
          </p:cNvSpPr>
          <p:nvPr/>
        </p:nvSpPr>
        <p:spPr>
          <a:xfrm>
            <a:off x="7483276" y="2968161"/>
            <a:ext cx="4052076" cy="2185728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</a:t>
            </a:r>
            <a:b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trust and be trusted.</a:t>
            </a:r>
          </a:p>
        </p:txBody>
      </p:sp>
    </p:spTree>
    <p:extLst>
      <p:ext uri="{BB962C8B-B14F-4D97-AF65-F5344CB8AC3E}">
        <p14:creationId xmlns:p14="http://schemas.microsoft.com/office/powerpoint/2010/main" val="112896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4CDCB3-339F-A5A6-46C9-BD809B01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9487BE-6612-2352-6DB0-0966BD35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073" b="4143"/>
          <a:stretch>
            <a:fillRect/>
          </a:stretch>
        </p:blipFill>
        <p:spPr>
          <a:xfrm>
            <a:off x="95534" y="720447"/>
            <a:ext cx="11984433" cy="56626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A97F4F1-A716-C4C5-5817-AB98FEF7F047}"/>
              </a:ext>
            </a:extLst>
          </p:cNvPr>
          <p:cNvSpPr txBox="1">
            <a:spLocks/>
          </p:cNvSpPr>
          <p:nvPr/>
        </p:nvSpPr>
        <p:spPr>
          <a:xfrm>
            <a:off x="476497" y="329953"/>
            <a:ext cx="11360670" cy="536947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2000" b="1" kern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problems of scale, in numbers</a:t>
            </a:r>
          </a:p>
        </p:txBody>
      </p:sp>
    </p:spTree>
    <p:extLst>
      <p:ext uri="{BB962C8B-B14F-4D97-AF65-F5344CB8AC3E}">
        <p14:creationId xmlns:p14="http://schemas.microsoft.com/office/powerpoint/2010/main" val="226265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21FD9-4A5C-A638-1833-7B662DBB6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workflow&#10;&#10;AI-generated content may be incorrect.">
            <a:extLst>
              <a:ext uri="{FF2B5EF4-FFF2-40B4-BE49-F238E27FC236}">
                <a16:creationId xmlns:a16="http://schemas.microsoft.com/office/drawing/2014/main" id="{EEE9D47C-E59E-3655-1700-6870861C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574674"/>
            <a:ext cx="5469255" cy="566261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1830720-CACD-6FDC-5D89-CFF8C1339035}"/>
              </a:ext>
            </a:extLst>
          </p:cNvPr>
          <p:cNvSpPr txBox="1">
            <a:spLocks/>
          </p:cNvSpPr>
          <p:nvPr/>
        </p:nvSpPr>
        <p:spPr>
          <a:xfrm>
            <a:off x="7477599" y="2067014"/>
            <a:ext cx="3392078" cy="295992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AU" sz="1400" b="1" noProof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BLOB 3</a:t>
            </a:r>
            <a:endParaRPr lang="en-AU" sz="1400" noProof="0">
              <a:solidFill>
                <a:schemeClr val="accent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05F9A1-FA98-297E-810C-FEAF25F0DEB5}"/>
              </a:ext>
            </a:extLst>
          </p:cNvPr>
          <p:cNvSpPr txBox="1">
            <a:spLocks/>
          </p:cNvSpPr>
          <p:nvPr/>
        </p:nvSpPr>
        <p:spPr>
          <a:xfrm>
            <a:off x="7477599" y="2372786"/>
            <a:ext cx="4052076" cy="149131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across difference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D16828-025A-364A-9458-0B3084F53FD9}"/>
              </a:ext>
            </a:extLst>
          </p:cNvPr>
          <p:cNvSpPr txBox="1">
            <a:spLocks/>
          </p:cNvSpPr>
          <p:nvPr/>
        </p:nvSpPr>
        <p:spPr>
          <a:xfrm>
            <a:off x="7477599" y="3065591"/>
            <a:ext cx="4052076" cy="2338129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</a:t>
            </a:r>
            <a:b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change for stability.</a:t>
            </a:r>
          </a:p>
        </p:txBody>
      </p:sp>
    </p:spTree>
    <p:extLst>
      <p:ext uri="{BB962C8B-B14F-4D97-AF65-F5344CB8AC3E}">
        <p14:creationId xmlns:p14="http://schemas.microsoft.com/office/powerpoint/2010/main" val="140915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ABF99-A5C4-9800-A7D5-77084A212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9ECF95-E832-EF9B-10AD-771CBC0B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8" t="28090" r="198" b="5118"/>
          <a:stretch>
            <a:fillRect/>
          </a:stretch>
        </p:blipFill>
        <p:spPr>
          <a:xfrm>
            <a:off x="71784" y="634206"/>
            <a:ext cx="11983008" cy="56626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4A4D7E5-AE38-58D0-6C2C-7006B4AF945D}"/>
              </a:ext>
            </a:extLst>
          </p:cNvPr>
          <p:cNvSpPr txBox="1">
            <a:spLocks/>
          </p:cNvSpPr>
          <p:nvPr/>
        </p:nvSpPr>
        <p:spPr>
          <a:xfrm>
            <a:off x="476497" y="329953"/>
            <a:ext cx="11360670" cy="536947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2000" b="1" kern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across difference, in numbers</a:t>
            </a:r>
          </a:p>
        </p:txBody>
      </p:sp>
    </p:spTree>
    <p:extLst>
      <p:ext uri="{BB962C8B-B14F-4D97-AF65-F5344CB8AC3E}">
        <p14:creationId xmlns:p14="http://schemas.microsoft.com/office/powerpoint/2010/main" val="3881327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C6628-A2D1-B293-F2FB-99E5778F3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the skills horizon&#10;&#10;AI-generated content may be incorrect.">
            <a:extLst>
              <a:ext uri="{FF2B5EF4-FFF2-40B4-BE49-F238E27FC236}">
                <a16:creationId xmlns:a16="http://schemas.microsoft.com/office/drawing/2014/main" id="{8A16129E-DCBD-1279-352D-BBDEFBCF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74674"/>
            <a:ext cx="5469255" cy="566261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97CB2F2-22E1-2893-D420-7B04D8D535E4}"/>
              </a:ext>
            </a:extLst>
          </p:cNvPr>
          <p:cNvSpPr txBox="1">
            <a:spLocks/>
          </p:cNvSpPr>
          <p:nvPr/>
        </p:nvSpPr>
        <p:spPr>
          <a:xfrm>
            <a:off x="7477599" y="2025003"/>
            <a:ext cx="3392078" cy="295992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AU" sz="1400" b="1" noProof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BLOB 4</a:t>
            </a:r>
            <a:endParaRPr lang="en-AU" sz="1400" noProof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3FC6C1-680C-8902-97A3-0AABEDCA3BE6}"/>
              </a:ext>
            </a:extLst>
          </p:cNvPr>
          <p:cNvSpPr txBox="1">
            <a:spLocks/>
          </p:cNvSpPr>
          <p:nvPr/>
        </p:nvSpPr>
        <p:spPr>
          <a:xfrm>
            <a:off x="7477599" y="2330775"/>
            <a:ext cx="4052076" cy="149131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Thinking through</a:t>
            </a:r>
          </a:p>
          <a:p>
            <a:pPr algn="l">
              <a:lnSpc>
                <a:spcPct val="71161"/>
              </a:lnSpc>
            </a:pP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4962B1-298F-A643-C5B1-B147093501D8}"/>
              </a:ext>
            </a:extLst>
          </p:cNvPr>
          <p:cNvSpPr txBox="1">
            <a:spLocks/>
          </p:cNvSpPr>
          <p:nvPr/>
        </p:nvSpPr>
        <p:spPr>
          <a:xfrm>
            <a:off x="7477599" y="3300672"/>
            <a:ext cx="4052076" cy="1604703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</a:t>
            </a:r>
            <a:b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do less, with more.</a:t>
            </a:r>
          </a:p>
        </p:txBody>
      </p:sp>
    </p:spTree>
    <p:extLst>
      <p:ext uri="{BB962C8B-B14F-4D97-AF65-F5344CB8AC3E}">
        <p14:creationId xmlns:p14="http://schemas.microsoft.com/office/powerpoint/2010/main" val="291569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AD6663-D274-918D-3CDD-81027A664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6D8034-FF8D-5BDA-A7E9-6FFEC3CD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368" b="4833"/>
          <a:stretch>
            <a:fillRect/>
          </a:stretch>
        </p:blipFill>
        <p:spPr>
          <a:xfrm>
            <a:off x="95534" y="669831"/>
            <a:ext cx="11981584" cy="56626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043D29-4935-F4AB-03E2-BE44482CDB13}"/>
              </a:ext>
            </a:extLst>
          </p:cNvPr>
          <p:cNvSpPr txBox="1">
            <a:spLocks/>
          </p:cNvSpPr>
          <p:nvPr/>
        </p:nvSpPr>
        <p:spPr>
          <a:xfrm>
            <a:off x="476497" y="329953"/>
            <a:ext cx="11360670" cy="536947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2000" b="1" kern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 through complexity, in numbers</a:t>
            </a:r>
          </a:p>
        </p:txBody>
      </p:sp>
    </p:spTree>
    <p:extLst>
      <p:ext uri="{BB962C8B-B14F-4D97-AF65-F5344CB8AC3E}">
        <p14:creationId xmlns:p14="http://schemas.microsoft.com/office/powerpoint/2010/main" val="58770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235A36-A108-3C05-F42D-BF157F3813BB}"/>
              </a:ext>
            </a:extLst>
          </p:cNvPr>
          <p:cNvSpPr txBox="1">
            <a:spLocks/>
          </p:cNvSpPr>
          <p:nvPr/>
        </p:nvSpPr>
        <p:spPr>
          <a:xfrm>
            <a:off x="491988" y="534919"/>
            <a:ext cx="9780725" cy="710222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1607"/>
              </a:lnSpc>
            </a:pPr>
            <a:r>
              <a:rPr lang="en-AU" sz="4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You’ve got the slides. </a:t>
            </a:r>
            <a:r>
              <a:rPr lang="en-AU" sz="4000" b="1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get the skills.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D601C1-1292-EDC1-6D44-FB671B4A40C8}"/>
              </a:ext>
            </a:extLst>
          </p:cNvPr>
          <p:cNvGrpSpPr/>
          <p:nvPr/>
        </p:nvGrpSpPr>
        <p:grpSpPr>
          <a:xfrm>
            <a:off x="521086" y="1449816"/>
            <a:ext cx="11079311" cy="4356933"/>
            <a:chOff x="521086" y="1422106"/>
            <a:chExt cx="11079311" cy="4356933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D01057B7-6289-F747-68C4-6D1D7D597326}"/>
                </a:ext>
              </a:extLst>
            </p:cNvPr>
            <p:cNvSpPr/>
            <p:nvPr/>
          </p:nvSpPr>
          <p:spPr>
            <a:xfrm>
              <a:off x="6185997" y="3628054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Quantum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000" b="1" i="1" noProof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opportunities</a:t>
              </a:r>
              <a:endParaRPr kumimoji="0" lang="en-A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0DE265-9CBE-F023-ED16-A0DCE1D22EB0}"/>
                </a:ext>
              </a:extLst>
            </p:cNvPr>
            <p:cNvGrpSpPr/>
            <p:nvPr/>
          </p:nvGrpSpPr>
          <p:grpSpPr>
            <a:xfrm>
              <a:off x="6292752" y="3494583"/>
              <a:ext cx="740319" cy="1048327"/>
              <a:chOff x="9809371" y="-3156950"/>
              <a:chExt cx="642938" cy="9104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BC07CD2-F136-135A-AC9E-293952581307}"/>
                  </a:ext>
                </a:extLst>
              </p:cNvPr>
              <p:cNvSpPr/>
              <p:nvPr/>
            </p:nvSpPr>
            <p:spPr>
              <a:xfrm>
                <a:off x="9809816" y="-2888470"/>
                <a:ext cx="642049" cy="6419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" noProof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8" name="Picture 7" descr="A close-up of a metal object&#10;&#10;AI-generated content may be incorrect.">
                <a:extLst>
                  <a:ext uri="{FF2B5EF4-FFF2-40B4-BE49-F238E27FC236}">
                    <a16:creationId xmlns:a16="http://schemas.microsoft.com/office/drawing/2014/main" id="{4D4B9850-2950-D8C5-2CEF-F602130FC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632" t="-5643" r="-7550"/>
              <a:stretch>
                <a:fillRect/>
              </a:stretch>
            </p:blipFill>
            <p:spPr>
              <a:xfrm>
                <a:off x="9809371" y="-3156950"/>
                <a:ext cx="642938" cy="910431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2D8AEB14-41C0-AEF2-C2DE-B99901AA9DD0}"/>
                </a:ext>
              </a:extLst>
            </p:cNvPr>
            <p:cNvSpPr/>
            <p:nvPr/>
          </p:nvSpPr>
          <p:spPr>
            <a:xfrm>
              <a:off x="6185997" y="4744281"/>
              <a:ext cx="5414400" cy="1004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Communities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000" b="1" i="1" noProof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work</a:t>
              </a:r>
              <a:endParaRPr kumimoji="0" lang="en-A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E59CA4-429B-AD24-90C8-0E6E42D5A50E}"/>
                </a:ext>
              </a:extLst>
            </p:cNvPr>
            <p:cNvGrpSpPr/>
            <p:nvPr/>
          </p:nvGrpSpPr>
          <p:grpSpPr>
            <a:xfrm>
              <a:off x="6301692" y="4478751"/>
              <a:ext cx="739295" cy="1169644"/>
              <a:chOff x="7296150" y="-3530710"/>
              <a:chExt cx="642049" cy="101579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BB4105C-1FE3-995F-24AC-6826A93F11B5}"/>
                  </a:ext>
                </a:extLst>
              </p:cNvPr>
              <p:cNvSpPr/>
              <p:nvPr/>
            </p:nvSpPr>
            <p:spPr>
              <a:xfrm>
                <a:off x="7296150" y="-3169679"/>
                <a:ext cx="642049" cy="6419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" noProof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" name="Picture 10" descr="A pixelated image of a fire&#10;&#10;AI-generated content may be incorrect.">
                <a:extLst>
                  <a:ext uri="{FF2B5EF4-FFF2-40B4-BE49-F238E27FC236}">
                    <a16:creationId xmlns:a16="http://schemas.microsoft.com/office/drawing/2014/main" id="{8986CCA5-56B9-3E3B-8233-6D7F0FF45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99992" y="-3530710"/>
                <a:ext cx="634365" cy="1015790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665D691C-96D0-C3A0-96F1-078629FE09B7}"/>
                </a:ext>
              </a:extLst>
            </p:cNvPr>
            <p:cNvSpPr/>
            <p:nvPr/>
          </p:nvSpPr>
          <p:spPr>
            <a:xfrm>
              <a:off x="571501" y="4744281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Leading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000" b="1" i="1" noProof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complex</a:t>
              </a:r>
            </a:p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projects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F1BE312-6CF5-0DE9-BA55-5D5233A7B637}"/>
                </a:ext>
              </a:extLst>
            </p:cNvPr>
            <p:cNvSpPr/>
            <p:nvPr/>
          </p:nvSpPr>
          <p:spPr>
            <a:xfrm>
              <a:off x="6185997" y="1422106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AI </a:t>
              </a:r>
              <a:b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fluency for </a:t>
              </a:r>
              <a:b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directors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53F6DE-5251-BC84-C69F-DB98ACE5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604" y="4879636"/>
              <a:ext cx="800232" cy="804884"/>
            </a:xfrm>
            <a:prstGeom prst="rect">
              <a:avLst/>
            </a:prstGeom>
          </p:spPr>
        </p:pic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38792EE-303B-7877-70C5-CC28C9BA52DA}"/>
                </a:ext>
              </a:extLst>
            </p:cNvPr>
            <p:cNvSpPr/>
            <p:nvPr/>
          </p:nvSpPr>
          <p:spPr>
            <a:xfrm>
              <a:off x="6185997" y="2525080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Leading </a:t>
              </a:r>
              <a:b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tech-enabled </a:t>
              </a:r>
              <a:b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teams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C84E47-8FB3-311A-8710-3765FF85AE26}"/>
                </a:ext>
              </a:extLst>
            </p:cNvPr>
            <p:cNvGrpSpPr/>
            <p:nvPr/>
          </p:nvGrpSpPr>
          <p:grpSpPr>
            <a:xfrm>
              <a:off x="6212304" y="1490875"/>
              <a:ext cx="891278" cy="868767"/>
              <a:chOff x="9626764" y="1168903"/>
              <a:chExt cx="774040" cy="75449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EEBA830-3429-CE2D-E285-C2B0BA71BC62}"/>
                  </a:ext>
                </a:extLst>
              </p:cNvPr>
              <p:cNvSpPr/>
              <p:nvPr/>
            </p:nvSpPr>
            <p:spPr>
              <a:xfrm>
                <a:off x="9692760" y="1225173"/>
                <a:ext cx="642049" cy="6419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" noProof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6" name="Picture 15" descr="A black chair with a red circle and white clouds around it&#10;&#10;AI-generated content may be incorrect.">
                <a:extLst>
                  <a:ext uri="{FF2B5EF4-FFF2-40B4-BE49-F238E27FC236}">
                    <a16:creationId xmlns:a16="http://schemas.microsoft.com/office/drawing/2014/main" id="{850AF92C-0630-3069-19E0-B4D93BC66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6764" y="1168903"/>
                <a:ext cx="774040" cy="754490"/>
              </a:xfrm>
              <a:prstGeom prst="rect">
                <a:avLst/>
              </a:prstGeom>
            </p:spPr>
          </p:pic>
        </p:grp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A4F96CA-C1EC-221E-E6EE-B21C2583ACDB}"/>
                </a:ext>
              </a:extLst>
            </p:cNvPr>
            <p:cNvSpPr/>
            <p:nvPr/>
          </p:nvSpPr>
          <p:spPr>
            <a:xfrm>
              <a:off x="571501" y="3628054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Geopolitics</a:t>
              </a:r>
            </a:p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2000" b="1" i="1" noProof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br>
                <a:rPr lang="en-AU" sz="2000" b="1" i="1" noProof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AU" sz="2000" b="1" i="1" noProof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usiness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572A8C-FCB6-8AA6-17E7-F94BDC985C0C}"/>
                </a:ext>
              </a:extLst>
            </p:cNvPr>
            <p:cNvGrpSpPr/>
            <p:nvPr/>
          </p:nvGrpSpPr>
          <p:grpSpPr>
            <a:xfrm>
              <a:off x="664243" y="3758153"/>
              <a:ext cx="753224" cy="753225"/>
              <a:chOff x="3483948" y="-3167823"/>
              <a:chExt cx="654146" cy="6541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4C998F0-189C-9721-3909-1D111608A4AD}"/>
                  </a:ext>
                </a:extLst>
              </p:cNvPr>
              <p:cNvSpPr/>
              <p:nvPr/>
            </p:nvSpPr>
            <p:spPr>
              <a:xfrm>
                <a:off x="3489997" y="-3161725"/>
                <a:ext cx="642049" cy="6419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" noProof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7C1C759-9FEF-C882-7ED9-36C99B49DB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83948" y="-3167823"/>
                <a:ext cx="654146" cy="654146"/>
              </a:xfrm>
              <a:prstGeom prst="ellipse">
                <a:avLst/>
              </a:prstGeom>
            </p:spPr>
          </p:pic>
        </p:grp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375B4166-B2CE-83F7-FAF6-2C68A4B42A85}"/>
                </a:ext>
              </a:extLst>
            </p:cNvPr>
            <p:cNvSpPr/>
            <p:nvPr/>
          </p:nvSpPr>
          <p:spPr>
            <a:xfrm>
              <a:off x="571501" y="2525080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7794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Net</a:t>
              </a:r>
              <a:b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AU" sz="20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Zero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319793-3209-48F0-CA0F-72419FAC6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086" y="2648997"/>
              <a:ext cx="1023128" cy="751297"/>
            </a:xfrm>
            <a:prstGeom prst="rect">
              <a:avLst/>
            </a:prstGeom>
          </p:spPr>
        </p:pic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C556E19-8480-1F39-78CE-7C1FD862E312}"/>
                </a:ext>
              </a:extLst>
            </p:cNvPr>
            <p:cNvSpPr/>
            <p:nvPr/>
          </p:nvSpPr>
          <p:spPr>
            <a:xfrm>
              <a:off x="571501" y="1422106"/>
              <a:ext cx="5408570" cy="10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tIns="0" rIns="324000" bIns="0" numCol="1" rtlCol="0" anchor="ctr"/>
            <a:lstStyle/>
            <a:p>
              <a:pPr>
                <a:lnSpc>
                  <a:spcPct val="77946"/>
                </a:lnSpc>
              </a:pPr>
              <a:r>
                <a:rPr lang="en-AU" sz="2000" b="1" i="1" noProof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br>
                <a:rPr lang="en-AU" sz="2000" b="1" i="1" noProof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AU" sz="2000" b="1" i="1" noProof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fluency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BC9B30-74CE-438D-5397-B5006749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246" y="1556421"/>
              <a:ext cx="797817" cy="78682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74065F-869B-EB3A-1E50-D5CE45D8B2FE}"/>
                </a:ext>
              </a:extLst>
            </p:cNvPr>
            <p:cNvSpPr txBox="1"/>
            <p:nvPr/>
          </p:nvSpPr>
          <p:spPr>
            <a:xfrm>
              <a:off x="3390243" y="1422106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an understanding of the opportunities, capabilities and challenges of AI and engage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confidently with key stakeholders.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859EB6-6770-D888-AE89-24AE45A9215A}"/>
                </a:ext>
              </a:extLst>
            </p:cNvPr>
            <p:cNvSpPr txBox="1"/>
            <p:nvPr/>
          </p:nvSpPr>
          <p:spPr>
            <a:xfrm>
              <a:off x="3390243" y="2537870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  <a:defRPr/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how to account, report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act on your business’ carbon emissions and make the transition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Net Zero.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1FBE43-999F-D93A-195D-4CD040E0C229}"/>
                </a:ext>
              </a:extLst>
            </p:cNvPr>
            <p:cNvSpPr txBox="1"/>
            <p:nvPr/>
          </p:nvSpPr>
          <p:spPr>
            <a:xfrm>
              <a:off x="3390243" y="3617990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strategies and tools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navigating geopolitical risk,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politics and the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economy.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930C28-4B82-F42A-EEDF-2DD15AA98804}"/>
                </a:ext>
              </a:extLst>
            </p:cNvPr>
            <p:cNvSpPr txBox="1"/>
            <p:nvPr/>
          </p:nvSpPr>
          <p:spPr>
            <a:xfrm>
              <a:off x="3390243" y="4757592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Enhance skills in navigating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complexity and driving 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success in large-scale projects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across various sectors.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EB8B3-EBE3-E5E6-8046-6E3F043B5094}"/>
                </a:ext>
              </a:extLst>
            </p:cNvPr>
            <p:cNvSpPr txBox="1"/>
            <p:nvPr/>
          </p:nvSpPr>
          <p:spPr>
            <a:xfrm>
              <a:off x="8871773" y="1435553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 meaningful board conversations about AI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governance, risk, and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direction.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06B64D-E53F-A91A-C43D-C1753F8F2BD3}"/>
                </a:ext>
              </a:extLst>
            </p:cNvPr>
            <p:cNvSpPr txBox="1"/>
            <p:nvPr/>
          </p:nvSpPr>
          <p:spPr>
            <a:xfrm>
              <a:off x="8871773" y="2551317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effective team that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thrives in a tech-driven world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transform your leadership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AI era.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EF0649-4FFE-522F-B7DF-F29FAF684512}"/>
                </a:ext>
              </a:extLst>
            </p:cNvPr>
            <p:cNvSpPr txBox="1"/>
            <p:nvPr/>
          </p:nvSpPr>
          <p:spPr>
            <a:xfrm>
              <a:off x="8871773" y="3631437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 quantum computing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prepare your organisation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opportunities and risks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quantum disruption.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A08917-9685-8693-FF81-639016E431EF}"/>
                </a:ext>
              </a:extLst>
            </p:cNvPr>
            <p:cNvSpPr txBox="1"/>
            <p:nvPr/>
          </p:nvSpPr>
          <p:spPr>
            <a:xfrm>
              <a:off x="8871773" y="4771039"/>
              <a:ext cx="2423787" cy="100800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91161"/>
                </a:lnSpc>
              </a:pP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the techniques to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 with community-building </a:t>
              </a:r>
              <a:b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1100" noProof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create an engaged, productive, and purposeful work culture.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BCD05F-3FA5-B1C8-1415-7CCE13E3B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229" t="-14585" r="-10204" b="-4391"/>
            <a:stretch>
              <a:fillRect/>
            </a:stretch>
          </p:blipFill>
          <p:spPr>
            <a:xfrm>
              <a:off x="6079278" y="2461052"/>
              <a:ext cx="1121750" cy="1136482"/>
            </a:xfrm>
            <a:prstGeom prst="rect">
              <a:avLst/>
            </a:prstGeom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D45FE6EC-6125-85F0-C434-7DA87A1A2BB7}"/>
              </a:ext>
            </a:extLst>
          </p:cNvPr>
          <p:cNvSpPr txBox="1">
            <a:spLocks/>
          </p:cNvSpPr>
          <p:nvPr/>
        </p:nvSpPr>
        <p:spPr>
          <a:xfrm>
            <a:off x="571500" y="6102520"/>
            <a:ext cx="5414400" cy="49248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en-AU" sz="155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and enrol: </a:t>
            </a:r>
            <a:r>
              <a:rPr lang="en-AU" sz="1550" b="1" noProof="0">
                <a:hlinkClick r:id="rId12" tooltip="https://plus.sydney.edu.au/our-sprints/"/>
              </a:rPr>
              <a:t>plus.sydney.edu.au/our-sprints/</a:t>
            </a:r>
            <a:endParaRPr lang="en-AU" sz="1550" b="1" kern="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2245049-48A0-3AF1-10CA-515C37B77D36}"/>
              </a:ext>
            </a:extLst>
          </p:cNvPr>
          <p:cNvSpPr txBox="1">
            <a:spLocks/>
          </p:cNvSpPr>
          <p:nvPr/>
        </p:nvSpPr>
        <p:spPr>
          <a:xfrm>
            <a:off x="6206836" y="6102520"/>
            <a:ext cx="5414400" cy="49248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en-AU" sz="155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 touch with us: </a:t>
            </a:r>
            <a:r>
              <a:rPr lang="en-AU" sz="1550" b="1" kern="0" noProof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executive.plus@sydney.edu.au</a:t>
            </a:r>
            <a:endParaRPr lang="en-AU" sz="1550" b="1" kern="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2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C21F62-B5E5-95D1-921F-9C3166050A95}"/>
              </a:ext>
            </a:extLst>
          </p:cNvPr>
          <p:cNvSpPr/>
          <p:nvPr/>
        </p:nvSpPr>
        <p:spPr>
          <a:xfrm>
            <a:off x="5960497" y="889909"/>
            <a:ext cx="1181100" cy="827882"/>
          </a:xfrm>
          <a:prstGeom prst="rect">
            <a:avLst/>
          </a:prstGeom>
          <a:solidFill>
            <a:srgbClr val="E64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6B6B6-8415-2C24-72CD-0C64B5A828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81188" y="2908300"/>
            <a:ext cx="3810000" cy="1114425"/>
          </a:xfrm>
        </p:spPr>
        <p:txBody>
          <a:bodyPr/>
          <a:lstStyle/>
          <a:p>
            <a:pPr algn="l">
              <a:lnSpc>
                <a:spcPts val="4000"/>
              </a:lnSpc>
            </a:pPr>
            <a:r>
              <a:rPr lang="en-AU" sz="5000" b="1" noProof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messy </a:t>
            </a:r>
            <a:br>
              <a:rPr lang="en-AU" sz="5000" b="1" noProof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i="1" noProof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shifts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1505FE-E034-48BE-B69C-61AE69C9243B}"/>
              </a:ext>
            </a:extLst>
          </p:cNvPr>
          <p:cNvSpPr/>
          <p:nvPr/>
        </p:nvSpPr>
        <p:spPr>
          <a:xfrm>
            <a:off x="5960497" y="1965859"/>
            <a:ext cx="1181100" cy="827882"/>
          </a:xfrm>
          <a:prstGeom prst="rect">
            <a:avLst/>
          </a:prstGeom>
          <a:solidFill>
            <a:srgbClr val="E64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D35300-3716-3131-8C64-4E3218A6CC31}"/>
              </a:ext>
            </a:extLst>
          </p:cNvPr>
          <p:cNvSpPr/>
          <p:nvPr/>
        </p:nvSpPr>
        <p:spPr>
          <a:xfrm>
            <a:off x="5960497" y="3041809"/>
            <a:ext cx="1181100" cy="827882"/>
          </a:xfrm>
          <a:prstGeom prst="rect">
            <a:avLst/>
          </a:prstGeom>
          <a:solidFill>
            <a:srgbClr val="E64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675DD1-8506-C8C1-DB77-261F11013FE1}"/>
              </a:ext>
            </a:extLst>
          </p:cNvPr>
          <p:cNvSpPr/>
          <p:nvPr/>
        </p:nvSpPr>
        <p:spPr>
          <a:xfrm>
            <a:off x="5960497" y="4117759"/>
            <a:ext cx="1181100" cy="827882"/>
          </a:xfrm>
          <a:prstGeom prst="rect">
            <a:avLst/>
          </a:prstGeom>
          <a:solidFill>
            <a:srgbClr val="E64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4A9FA-D463-63DB-AD7C-8E83ECCD5728}"/>
              </a:ext>
            </a:extLst>
          </p:cNvPr>
          <p:cNvSpPr/>
          <p:nvPr/>
        </p:nvSpPr>
        <p:spPr>
          <a:xfrm>
            <a:off x="5960497" y="5195343"/>
            <a:ext cx="1181100" cy="827882"/>
          </a:xfrm>
          <a:prstGeom prst="rect">
            <a:avLst/>
          </a:prstGeom>
          <a:solidFill>
            <a:srgbClr val="E64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0DDD80-C281-98FB-5961-31A56751D91A}"/>
              </a:ext>
            </a:extLst>
          </p:cNvPr>
          <p:cNvSpPr txBox="1">
            <a:spLocks/>
          </p:cNvSpPr>
          <p:nvPr/>
        </p:nvSpPr>
        <p:spPr>
          <a:xfrm>
            <a:off x="7460434" y="2106525"/>
            <a:ext cx="2221831" cy="558109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E64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technology shift</a:t>
            </a:r>
            <a:b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EF4E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necessities with no clear direction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7C50E9D-F2E7-F460-770F-C7062BE86FAC}"/>
              </a:ext>
            </a:extLst>
          </p:cNvPr>
          <p:cNvSpPr txBox="1">
            <a:spLocks/>
          </p:cNvSpPr>
          <p:nvPr/>
        </p:nvSpPr>
        <p:spPr>
          <a:xfrm>
            <a:off x="7460433" y="3147919"/>
            <a:ext cx="3088105" cy="558109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E64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accountability shift</a:t>
            </a:r>
            <a:b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Accountability across boundaries and the provenance economy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09749F7-396D-9A6B-2A2D-5F40FA081DB5}"/>
              </a:ext>
            </a:extLst>
          </p:cNvPr>
          <p:cNvSpPr txBox="1">
            <a:spLocks/>
          </p:cNvSpPr>
          <p:nvPr/>
        </p:nvSpPr>
        <p:spPr>
          <a:xfrm>
            <a:off x="7460434" y="4239527"/>
            <a:ext cx="3088104" cy="558109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E64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trust shift</a:t>
            </a:r>
            <a:b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erosion of trust in institutions,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ideas and geopolitical stabilities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2B1FB10-02F8-90CD-5C6B-F754D44600B6}"/>
              </a:ext>
            </a:extLst>
          </p:cNvPr>
          <p:cNvSpPr txBox="1">
            <a:spLocks/>
          </p:cNvSpPr>
          <p:nvPr/>
        </p:nvSpPr>
        <p:spPr>
          <a:xfrm>
            <a:off x="7460434" y="5333421"/>
            <a:ext cx="2703095" cy="558109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E646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energy shift</a:t>
            </a:r>
            <a:b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inelegant transition without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coherent story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C220F2F-EFEC-816C-8598-5D02989FFB73}"/>
              </a:ext>
            </a:extLst>
          </p:cNvPr>
          <p:cNvSpPr txBox="1">
            <a:spLocks/>
          </p:cNvSpPr>
          <p:nvPr/>
        </p:nvSpPr>
        <p:spPr>
          <a:xfrm>
            <a:off x="7460434" y="1024795"/>
            <a:ext cx="2703095" cy="558109"/>
          </a:xfrm>
        </p:spPr>
        <p:txBody>
          <a:bodyPr/>
          <a:lstStyle>
            <a:lvl1pPr marL="228594" indent="-228594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585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1917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754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438339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047924">
              <a:defRPr>
                <a:latin typeface="+mn-lt"/>
                <a:ea typeface="+mn-ea"/>
                <a:cs typeface="+mn-cs"/>
              </a:defRPr>
            </a:lvl6pPr>
            <a:lvl7pPr marL="3657509">
              <a:defRPr>
                <a:latin typeface="+mn-lt"/>
                <a:ea typeface="+mn-ea"/>
                <a:cs typeface="+mn-cs"/>
              </a:defRPr>
            </a:lvl7pPr>
            <a:lvl8pPr marL="4267093">
              <a:defRPr>
                <a:latin typeface="+mn-lt"/>
                <a:ea typeface="+mn-ea"/>
                <a:cs typeface="+mn-cs"/>
              </a:defRPr>
            </a:lvl8pPr>
            <a:lvl9pPr marL="4876678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E646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values shift</a:t>
            </a:r>
            <a:br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Fractured values and fragmenting expectations </a:t>
            </a:r>
          </a:p>
        </p:txBody>
      </p:sp>
    </p:spTree>
    <p:extLst>
      <p:ext uri="{BB962C8B-B14F-4D97-AF65-F5344CB8AC3E}">
        <p14:creationId xmlns:p14="http://schemas.microsoft.com/office/powerpoint/2010/main" val="238232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A77958-C26C-B9DB-9A3F-1675CA993752}"/>
              </a:ext>
            </a:extLst>
          </p:cNvPr>
          <p:cNvGrpSpPr/>
          <p:nvPr/>
        </p:nvGrpSpPr>
        <p:grpSpPr>
          <a:xfrm>
            <a:off x="628845" y="1992573"/>
            <a:ext cx="10934309" cy="1992573"/>
            <a:chOff x="571500" y="1992574"/>
            <a:chExt cx="11142974" cy="1472940"/>
          </a:xfrm>
        </p:grpSpPr>
        <p:sp>
          <p:nvSpPr>
            <p:cNvPr id="4" name="Snip Single Corner of Rectangle 3">
              <a:extLst>
                <a:ext uri="{FF2B5EF4-FFF2-40B4-BE49-F238E27FC236}">
                  <a16:creationId xmlns:a16="http://schemas.microsoft.com/office/drawing/2014/main" id="{5262F473-9F02-458F-F077-139105BF1ED7}"/>
                </a:ext>
              </a:extLst>
            </p:cNvPr>
            <p:cNvSpPr/>
            <p:nvPr/>
          </p:nvSpPr>
          <p:spPr>
            <a:xfrm rot="10800000" flipH="1">
              <a:off x="571500" y="1992574"/>
              <a:ext cx="5474458" cy="1472940"/>
            </a:xfrm>
            <a:prstGeom prst="snip1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nip Single Corner of Rectangle 6">
              <a:extLst>
                <a:ext uri="{FF2B5EF4-FFF2-40B4-BE49-F238E27FC236}">
                  <a16:creationId xmlns:a16="http://schemas.microsoft.com/office/drawing/2014/main" id="{F9A84997-194C-FF7C-EEC0-2204CFDD3153}"/>
                </a:ext>
              </a:extLst>
            </p:cNvPr>
            <p:cNvSpPr/>
            <p:nvPr/>
          </p:nvSpPr>
          <p:spPr>
            <a:xfrm flipH="1" flipV="1">
              <a:off x="6240016" y="1992574"/>
              <a:ext cx="5474458" cy="1472940"/>
            </a:xfrm>
            <a:prstGeom prst="snip1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922DA0-28EE-D68A-4914-CDBECA352F89}"/>
              </a:ext>
            </a:extLst>
          </p:cNvPr>
          <p:cNvGrpSpPr/>
          <p:nvPr/>
        </p:nvGrpSpPr>
        <p:grpSpPr>
          <a:xfrm rot="10800000">
            <a:off x="628845" y="4167409"/>
            <a:ext cx="10934309" cy="1992573"/>
            <a:chOff x="571500" y="1992574"/>
            <a:chExt cx="11142974" cy="1472940"/>
          </a:xfrm>
        </p:grpSpPr>
        <p:sp>
          <p:nvSpPr>
            <p:cNvPr id="16" name="Snip Single Corner of Rectangle 15">
              <a:extLst>
                <a:ext uri="{FF2B5EF4-FFF2-40B4-BE49-F238E27FC236}">
                  <a16:creationId xmlns:a16="http://schemas.microsoft.com/office/drawing/2014/main" id="{78C725DB-96B0-41E7-ABEC-EBEC4060A31E}"/>
                </a:ext>
              </a:extLst>
            </p:cNvPr>
            <p:cNvSpPr/>
            <p:nvPr/>
          </p:nvSpPr>
          <p:spPr>
            <a:xfrm rot="10800000" flipH="1">
              <a:off x="571500" y="1992574"/>
              <a:ext cx="5474458" cy="1472940"/>
            </a:xfrm>
            <a:prstGeom prst="snip1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AU" i="1" noProof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nip Single Corner of Rectangle 16">
              <a:extLst>
                <a:ext uri="{FF2B5EF4-FFF2-40B4-BE49-F238E27FC236}">
                  <a16:creationId xmlns:a16="http://schemas.microsoft.com/office/drawing/2014/main" id="{B4AE8CB4-5013-44E5-914B-71AAABF88CE0}"/>
                </a:ext>
              </a:extLst>
            </p:cNvPr>
            <p:cNvSpPr/>
            <p:nvPr/>
          </p:nvSpPr>
          <p:spPr>
            <a:xfrm flipH="1" flipV="1">
              <a:off x="6240016" y="1992574"/>
              <a:ext cx="5474458" cy="1472940"/>
            </a:xfrm>
            <a:prstGeom prst="snip1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AU" i="1" noProof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4DE3B92-4C7F-468E-9E99-710F96B33304}"/>
              </a:ext>
            </a:extLst>
          </p:cNvPr>
          <p:cNvSpPr txBox="1">
            <a:spLocks/>
          </p:cNvSpPr>
          <p:nvPr/>
        </p:nvSpPr>
        <p:spPr>
          <a:xfrm>
            <a:off x="467797" y="681038"/>
            <a:ext cx="3810000" cy="111442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r>
              <a:rPr lang="en-AU" sz="50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clashes</a:t>
            </a:r>
          </a:p>
          <a:p>
            <a:pPr algn="l">
              <a:lnSpc>
                <a:spcPts val="4000"/>
              </a:lnSpc>
            </a:pPr>
            <a:r>
              <a:rPr lang="en-AU" sz="5000" b="1" i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balance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25DEF3-CCB4-A7B8-549C-8C8C3A9B2BA6}"/>
              </a:ext>
            </a:extLst>
          </p:cNvPr>
          <p:cNvSpPr txBox="1"/>
          <p:nvPr/>
        </p:nvSpPr>
        <p:spPr>
          <a:xfrm>
            <a:off x="571500" y="2006221"/>
            <a:ext cx="5460810" cy="200622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AU" b="1" noProof="0" dirty="0"/>
              <a:t>Policy vs. People </a:t>
            </a:r>
          </a:p>
          <a:p>
            <a:pPr algn="ctr"/>
            <a:r>
              <a: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want organised flexibility</a:t>
            </a:r>
            <a:endParaRPr lang="en-AU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34C9EC-6301-E933-E9BA-CBA5A054CCD1}"/>
              </a:ext>
            </a:extLst>
          </p:cNvPr>
          <p:cNvSpPr txBox="1"/>
          <p:nvPr/>
        </p:nvSpPr>
        <p:spPr>
          <a:xfrm>
            <a:off x="571500" y="4149080"/>
            <a:ext cx="5460810" cy="200622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AU" b="1" noProof="0" dirty="0"/>
              <a:t>Capability vs. Control </a:t>
            </a:r>
          </a:p>
          <a:p>
            <a:pPr algn="ctr"/>
            <a:r>
              <a: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want all the power, with none of the risk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7C75C0-E514-2D4F-F193-469CAA911390}"/>
              </a:ext>
            </a:extLst>
          </p:cNvPr>
          <p:cNvSpPr txBox="1"/>
          <p:nvPr/>
        </p:nvSpPr>
        <p:spPr>
          <a:xfrm>
            <a:off x="6168008" y="4149080"/>
            <a:ext cx="5460810" cy="200622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AU" b="1" noProof="0" dirty="0"/>
              <a:t>Abundance vs. Attention </a:t>
            </a:r>
          </a:p>
          <a:p>
            <a:pPr algn="ctr"/>
            <a:r>
              <a: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want to focus on everything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A0843A-C9E4-5573-BCE6-FF28F4ED4135}"/>
              </a:ext>
            </a:extLst>
          </p:cNvPr>
          <p:cNvSpPr txBox="1"/>
          <p:nvPr/>
        </p:nvSpPr>
        <p:spPr>
          <a:xfrm>
            <a:off x="6168008" y="2006221"/>
            <a:ext cx="5460810" cy="200622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AU" b="1" noProof="0" dirty="0"/>
              <a:t>Efficiency vs. Expertise </a:t>
            </a:r>
          </a:p>
          <a:p>
            <a:pPr algn="ctr"/>
            <a:r>
              <a: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want to move </a:t>
            </a:r>
            <a:r>
              <a:rPr lang="en-AU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fast,and</a:t>
            </a:r>
            <a:r>
              <a:rPr lang="en-AU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break things</a:t>
            </a:r>
          </a:p>
        </p:txBody>
      </p:sp>
    </p:spTree>
    <p:extLst>
      <p:ext uri="{BB962C8B-B14F-4D97-AF65-F5344CB8AC3E}">
        <p14:creationId xmlns:p14="http://schemas.microsoft.com/office/powerpoint/2010/main" val="428947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5196-073D-DD00-919B-3E656110DE46}"/>
              </a:ext>
            </a:extLst>
          </p:cNvPr>
          <p:cNvSpPr txBox="1">
            <a:spLocks/>
          </p:cNvSpPr>
          <p:nvPr/>
        </p:nvSpPr>
        <p:spPr>
          <a:xfrm>
            <a:off x="442568" y="574675"/>
            <a:ext cx="7897868" cy="111442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5000" b="1" kern="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a skills-based</a:t>
            </a:r>
            <a:br>
              <a:rPr lang="en-AU" sz="5000" b="1" kern="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i="1" kern="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organisation</a:t>
            </a:r>
            <a:br>
              <a:rPr lang="en-AU" sz="5000" b="1" kern="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AU" sz="5000" b="1" kern="0" noProof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D579B-3494-438E-68FC-7B5E68CC45A8}"/>
              </a:ext>
            </a:extLst>
          </p:cNvPr>
          <p:cNvSpPr txBox="1"/>
          <p:nvPr/>
        </p:nvSpPr>
        <p:spPr>
          <a:xfrm>
            <a:off x="571499" y="2482691"/>
            <a:ext cx="2761200" cy="3240000"/>
          </a:xfrm>
          <a:prstGeom prst="snip1Rect">
            <a:avLst/>
          </a:prstGeom>
          <a:solidFill>
            <a:schemeClr val="tx1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324000" tIns="0" rIns="180000" bIns="180000" rtlCol="0">
            <a:noAutofit/>
          </a:bodyPr>
          <a:lstStyle/>
          <a:p>
            <a:pPr algn="ctr"/>
            <a:r>
              <a:rPr lang="en-AU" sz="5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algn="ctr"/>
            <a:r>
              <a:rPr lang="en-AU" sz="13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CLASH LABS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1350" noProof="0">
                <a:solidFill>
                  <a:schemeClr val="bg1"/>
                </a:solidFill>
              </a:rPr>
              <a:t>Bring your team together to explore how the four Clashes are playing out for your organisation to gain insights on where preparation is needed.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761FD-4EE3-1DCF-644A-81A5567A10A6}"/>
              </a:ext>
            </a:extLst>
          </p:cNvPr>
          <p:cNvSpPr txBox="1"/>
          <p:nvPr/>
        </p:nvSpPr>
        <p:spPr>
          <a:xfrm>
            <a:off x="3328818" y="2482691"/>
            <a:ext cx="2761200" cy="3240000"/>
          </a:xfrm>
          <a:prstGeom prst="snip1Rect">
            <a:avLst/>
          </a:prstGeom>
          <a:solidFill>
            <a:schemeClr val="tx1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324000" tIns="0" rIns="180000" bIns="180000" rtlCol="0">
            <a:noAutofit/>
          </a:bodyPr>
          <a:lstStyle/>
          <a:p>
            <a:pPr algn="ctr"/>
            <a:r>
              <a:rPr lang="en-AU" sz="5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  <a:p>
            <a:pPr algn="ctr"/>
            <a:r>
              <a:rPr lang="en-AU" sz="13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MAPPING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1350" noProof="0">
                <a:solidFill>
                  <a:schemeClr val="bg1"/>
                </a:solidFill>
              </a:rPr>
              <a:t>Map your leaders’ and teams’ preparedness against the skills on the three horizons. Grade skills for criticality and impact against your strategic priorities.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184DD-BBDA-77E4-F800-A40D55A3CCCC}"/>
              </a:ext>
            </a:extLst>
          </p:cNvPr>
          <p:cNvSpPr txBox="1"/>
          <p:nvPr/>
        </p:nvSpPr>
        <p:spPr>
          <a:xfrm>
            <a:off x="6086137" y="2482691"/>
            <a:ext cx="2761200" cy="3240000"/>
          </a:xfrm>
          <a:prstGeom prst="snip1Rect">
            <a:avLst/>
          </a:prstGeom>
          <a:solidFill>
            <a:schemeClr val="tx1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324000" tIns="0" rIns="180000" bIns="180000" rtlCol="0">
            <a:noAutofit/>
          </a:bodyPr>
          <a:lstStyle/>
          <a:p>
            <a:pPr algn="ctr"/>
            <a:r>
              <a:rPr lang="en-AU" sz="5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  <a:p>
            <a:pPr algn="ctr"/>
            <a:r>
              <a:rPr lang="en-AU" sz="13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 UPDATES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1350" noProof="0">
                <a:solidFill>
                  <a:schemeClr val="bg1"/>
                </a:solidFill>
              </a:rPr>
              <a:t>Ask your team to track your organisation’s skills depth against the Skills Horizon with quarterly updates.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1D405-CBA2-BBB3-A82D-43E782A22993}"/>
              </a:ext>
            </a:extLst>
          </p:cNvPr>
          <p:cNvSpPr txBox="1"/>
          <p:nvPr/>
        </p:nvSpPr>
        <p:spPr>
          <a:xfrm>
            <a:off x="8843455" y="2482691"/>
            <a:ext cx="2761200" cy="3240000"/>
          </a:xfrm>
          <a:prstGeom prst="snip1Rect">
            <a:avLst/>
          </a:prstGeom>
          <a:solidFill>
            <a:schemeClr val="tx1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324000" tIns="0" rIns="180000" bIns="180000" rtlCol="0">
            <a:noAutofit/>
          </a:bodyPr>
          <a:lstStyle/>
          <a:p>
            <a:pPr algn="ctr"/>
            <a:r>
              <a:rPr lang="en-AU" sz="5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  <a:p>
            <a:pPr algn="ctr"/>
            <a:r>
              <a:rPr lang="en-AU" sz="13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ECOSYSTEM PLAY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AU" sz="1350" noProof="0">
                <a:solidFill>
                  <a:schemeClr val="bg1"/>
                </a:solidFill>
              </a:rPr>
              <a:t>Make upskilling conversations a part of your partner relationships, deepening your connection and building capability together to strengthen your ecosystem.</a:t>
            </a:r>
          </a:p>
          <a:p>
            <a:pPr algn="ctr"/>
            <a:endParaRPr lang="en-AU" sz="1400" b="1" noProof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9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9186-5774-16C1-AB57-14B5623FDBAD}"/>
              </a:ext>
            </a:extLst>
          </p:cNvPr>
          <p:cNvSpPr txBox="1">
            <a:spLocks/>
          </p:cNvSpPr>
          <p:nvPr/>
        </p:nvSpPr>
        <p:spPr>
          <a:xfrm>
            <a:off x="6643688" y="606425"/>
            <a:ext cx="9061622" cy="5630863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r>
              <a:rPr lang="en-AU" sz="5000" b="1" i="1" kern="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2026 </a:t>
            </a:r>
          </a:p>
          <a:p>
            <a:pPr>
              <a:lnSpc>
                <a:spcPct val="71161"/>
              </a:lnSpc>
            </a:pPr>
            <a:r>
              <a:rPr lang="en-AU" sz="5000" b="1" kern="0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Horizon</a:t>
            </a:r>
          </a:p>
        </p:txBody>
      </p:sp>
      <p:pic>
        <p:nvPicPr>
          <p:cNvPr id="5" name="Picture 4" descr="A diagram of different types of work&#10;&#10;AI-generated content may be incorrect.">
            <a:extLst>
              <a:ext uri="{FF2B5EF4-FFF2-40B4-BE49-F238E27FC236}">
                <a16:creationId xmlns:a16="http://schemas.microsoft.com/office/drawing/2014/main" id="{EF2680BC-3354-CB42-C480-D9F0898F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23106"/>
            <a:ext cx="5250242" cy="54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99D91-016E-4353-19D2-6A55F1508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1475-0D23-1D3E-734F-19C8C4D6DA27}"/>
              </a:ext>
            </a:extLst>
          </p:cNvPr>
          <p:cNvSpPr txBox="1">
            <a:spLocks/>
          </p:cNvSpPr>
          <p:nvPr/>
        </p:nvSpPr>
        <p:spPr>
          <a:xfrm>
            <a:off x="571500" y="606425"/>
            <a:ext cx="2957513" cy="5630863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</a:t>
            </a:r>
            <a:b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ED6B7-AB69-0AED-3253-68F56B53EAA7}"/>
              </a:ext>
            </a:extLst>
          </p:cNvPr>
          <p:cNvSpPr txBox="1"/>
          <p:nvPr/>
        </p:nvSpPr>
        <p:spPr>
          <a:xfrm>
            <a:off x="4565720" y="346072"/>
            <a:ext cx="866273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8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9C888-7465-4B2E-3759-D31D2F46D5FF}"/>
              </a:ext>
            </a:extLst>
          </p:cNvPr>
          <p:cNvSpPr txBox="1"/>
          <p:nvPr/>
        </p:nvSpPr>
        <p:spPr>
          <a:xfrm>
            <a:off x="4565720" y="1576016"/>
            <a:ext cx="866273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8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FA43E-0888-15CD-3B4C-A3D5ADA5D684}"/>
              </a:ext>
            </a:extLst>
          </p:cNvPr>
          <p:cNvSpPr txBox="1"/>
          <p:nvPr/>
        </p:nvSpPr>
        <p:spPr>
          <a:xfrm>
            <a:off x="4565720" y="2805960"/>
            <a:ext cx="866273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8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C1E7A-561B-6831-AA36-557C9252D056}"/>
              </a:ext>
            </a:extLst>
          </p:cNvPr>
          <p:cNvSpPr txBox="1"/>
          <p:nvPr/>
        </p:nvSpPr>
        <p:spPr>
          <a:xfrm>
            <a:off x="4565720" y="4035904"/>
            <a:ext cx="866273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8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0B6FE-7EB6-D4C6-30A7-799A3EAAE9EA}"/>
              </a:ext>
            </a:extLst>
          </p:cNvPr>
          <p:cNvSpPr txBox="1"/>
          <p:nvPr/>
        </p:nvSpPr>
        <p:spPr>
          <a:xfrm>
            <a:off x="4565720" y="5265848"/>
            <a:ext cx="866273" cy="90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80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45333-627F-BC8A-EE70-D6C904E8A01F}"/>
              </a:ext>
            </a:extLst>
          </p:cNvPr>
          <p:cNvSpPr txBox="1"/>
          <p:nvPr/>
        </p:nvSpPr>
        <p:spPr>
          <a:xfrm>
            <a:off x="5498525" y="620840"/>
            <a:ext cx="5543550" cy="739329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/>
          <a:p>
            <a:r>
              <a:rPr lang="en-AU" sz="15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SOLVING: </a:t>
            </a:r>
            <a:r>
              <a:rPr lang="en-AU" sz="1400" noProof="0">
                <a:solidFill>
                  <a:schemeClr val="bg1"/>
                </a:solidFill>
              </a:rPr>
              <a:t>Facilitate rapid-help channels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and expert office hours so people don’t get stuck with 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problems waiting for scheduled meetings.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FBF48B-FDA5-497C-FA47-BD5147D4BE5F}"/>
              </a:ext>
            </a:extLst>
          </p:cNvPr>
          <p:cNvSpPr txBox="1"/>
          <p:nvPr/>
        </p:nvSpPr>
        <p:spPr>
          <a:xfrm>
            <a:off x="5498525" y="1844824"/>
            <a:ext cx="5543550" cy="739329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/>
          <a:p>
            <a:r>
              <a:rPr lang="en-AU" sz="15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APPRENTICESHIPS: </a:t>
            </a:r>
            <a:r>
              <a:rPr lang="en-AU" sz="1400" noProof="0">
                <a:solidFill>
                  <a:schemeClr val="bg1"/>
                </a:solidFill>
              </a:rPr>
              <a:t>Formalise what was once informal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learning—record key meetings, have senior staff share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their thinking, have official coaching arrangements.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8AB01C-8297-F16A-D2F8-264B00E1435B}"/>
              </a:ext>
            </a:extLst>
          </p:cNvPr>
          <p:cNvSpPr txBox="1"/>
          <p:nvPr/>
        </p:nvSpPr>
        <p:spPr>
          <a:xfrm>
            <a:off x="5498525" y="3068960"/>
            <a:ext cx="5543550" cy="739329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/>
          <a:p>
            <a:r>
              <a:rPr lang="en-AU" sz="15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RELATIONSHIPS: </a:t>
            </a:r>
            <a:r>
              <a:rPr lang="en-AU" sz="1400" noProof="0">
                <a:solidFill>
                  <a:schemeClr val="bg1"/>
                </a:solidFill>
              </a:rPr>
              <a:t>Build trust deliberately through </a:t>
            </a:r>
            <a:br>
              <a:rPr lang="en-AU" sz="1400" noProof="0">
                <a:solidFill>
                  <a:schemeClr val="bg1"/>
                </a:solidFill>
              </a:rPr>
            </a:br>
            <a:r>
              <a:rPr lang="en-AU" sz="1400" noProof="0">
                <a:solidFill>
                  <a:schemeClr val="bg1"/>
                </a:solidFill>
              </a:rPr>
              <a:t>nonwork interactions, meaningful check-ins, and strategic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coffee chats. And bring people together regularly.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7DC7B-18E0-1716-F195-CFF57F156373}"/>
              </a:ext>
            </a:extLst>
          </p:cNvPr>
          <p:cNvSpPr txBox="1"/>
          <p:nvPr/>
        </p:nvSpPr>
        <p:spPr>
          <a:xfrm>
            <a:off x="5498525" y="4293096"/>
            <a:ext cx="5543550" cy="739329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/>
          <a:p>
            <a:r>
              <a:rPr lang="en-AU" sz="15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DISCOVERY: </a:t>
            </a:r>
            <a:r>
              <a:rPr lang="en-AU" sz="1400" noProof="0">
                <a:solidFill>
                  <a:schemeClr val="bg1"/>
                </a:solidFill>
              </a:rPr>
              <a:t>Recreate serendipity by </a:t>
            </a:r>
            <a:br>
              <a:rPr lang="en-AU" sz="1400" noProof="0">
                <a:solidFill>
                  <a:schemeClr val="bg1"/>
                </a:solidFill>
              </a:rPr>
            </a:br>
            <a:r>
              <a:rPr lang="en-AU" sz="1400" noProof="0">
                <a:solidFill>
                  <a:schemeClr val="bg1"/>
                </a:solidFill>
              </a:rPr>
              <a:t>sharing broader context, encouraging “thinking out loud” in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shared online spaces, and cross-pollinating insights.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8AA2B-F9DC-1FF1-00B4-8611914A1150}"/>
              </a:ext>
            </a:extLst>
          </p:cNvPr>
          <p:cNvSpPr txBox="1"/>
          <p:nvPr/>
        </p:nvSpPr>
        <p:spPr>
          <a:xfrm>
            <a:off x="5498525" y="5517232"/>
            <a:ext cx="5543550" cy="739329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/>
          <a:p>
            <a:r>
              <a:rPr lang="en-AU" sz="1500" b="1" noProof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SENSEMAKING: </a:t>
            </a:r>
            <a:r>
              <a:rPr lang="en-AU" sz="1400" noProof="0">
                <a:solidFill>
                  <a:schemeClr val="bg1"/>
                </a:solidFill>
              </a:rPr>
              <a:t>Invest in collective understanding </a:t>
            </a:r>
          </a:p>
          <a:p>
            <a:r>
              <a:rPr lang="en-AU" sz="1400" noProof="0">
                <a:solidFill>
                  <a:schemeClr val="bg1"/>
                </a:solidFill>
              </a:rPr>
              <a:t>through regular “what does this mean for us?” sessions</a:t>
            </a:r>
            <a:br>
              <a:rPr lang="en-AU" sz="1400" noProof="0">
                <a:solidFill>
                  <a:schemeClr val="bg1"/>
                </a:solidFill>
              </a:rPr>
            </a:br>
            <a:r>
              <a:rPr lang="en-AU" sz="1400" noProof="0">
                <a:solidFill>
                  <a:schemeClr val="bg1"/>
                </a:solidFill>
              </a:rPr>
              <a:t>and cross-team perspective sharing.</a:t>
            </a:r>
          </a:p>
        </p:txBody>
      </p:sp>
    </p:spTree>
    <p:extLst>
      <p:ext uri="{BB962C8B-B14F-4D97-AF65-F5344CB8AC3E}">
        <p14:creationId xmlns:p14="http://schemas.microsoft.com/office/powerpoint/2010/main" val="268972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D8740-2A1D-9AC9-4BE2-C879FC9DA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C795-DD85-F863-C8F5-67300AEBCDC7}"/>
              </a:ext>
            </a:extLst>
          </p:cNvPr>
          <p:cNvSpPr txBox="1">
            <a:spLocks/>
          </p:cNvSpPr>
          <p:nvPr/>
        </p:nvSpPr>
        <p:spPr>
          <a:xfrm>
            <a:off x="571498" y="606425"/>
            <a:ext cx="4610101" cy="5630863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five elements of meaningful work</a:t>
            </a:r>
          </a:p>
        </p:txBody>
      </p:sp>
      <p:grpSp>
        <p:nvGrpSpPr>
          <p:cNvPr id="5" name="Integrity">
            <a:extLst>
              <a:ext uri="{FF2B5EF4-FFF2-40B4-BE49-F238E27FC236}">
                <a16:creationId xmlns:a16="http://schemas.microsoft.com/office/drawing/2014/main" id="{7469B201-1DAA-3353-2B00-B8D6E5E77B4B}"/>
              </a:ext>
            </a:extLst>
          </p:cNvPr>
          <p:cNvGrpSpPr/>
          <p:nvPr/>
        </p:nvGrpSpPr>
        <p:grpSpPr>
          <a:xfrm>
            <a:off x="4802643" y="649224"/>
            <a:ext cx="5460926" cy="5468355"/>
            <a:chOff x="5959930" y="702129"/>
            <a:chExt cx="5470070" cy="5474426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DD35A9-B1A4-E306-2D93-E222E6582D4E}"/>
                </a:ext>
              </a:extLst>
            </p:cNvPr>
            <p:cNvSpPr/>
            <p:nvPr/>
          </p:nvSpPr>
          <p:spPr>
            <a:xfrm>
              <a:off x="5959930" y="702129"/>
              <a:ext cx="5470070" cy="54744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54ECD9-2754-B132-97A7-CB4D4D9E8306}"/>
                </a:ext>
              </a:extLst>
            </p:cNvPr>
            <p:cNvSpPr txBox="1"/>
            <p:nvPr/>
          </p:nvSpPr>
          <p:spPr>
            <a:xfrm>
              <a:off x="7668768" y="2389632"/>
              <a:ext cx="1987296" cy="2097024"/>
            </a:xfrm>
            <a:prstGeom prst="rect">
              <a:avLst/>
            </a:prstGeom>
            <a:grp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AU" b="1" noProof="0">
                  <a:latin typeface="Arial" panose="020B0604020202020204" pitchFamily="34" charset="0"/>
                  <a:cs typeface="Arial" panose="020B0604020202020204" pitchFamily="34" charset="0"/>
                </a:rPr>
                <a:t>Task </a:t>
              </a:r>
            </a:p>
            <a:p>
              <a:pPr algn="ctr"/>
              <a:r>
                <a:rPr lang="en-AU" b="1" noProof="0">
                  <a:latin typeface="Arial" panose="020B0604020202020204" pitchFamily="34" charset="0"/>
                  <a:cs typeface="Arial" panose="020B0604020202020204" pitchFamily="34" charset="0"/>
                </a:rPr>
                <a:t>Integrity</a:t>
              </a:r>
            </a:p>
          </p:txBody>
        </p:sp>
      </p:grpSp>
      <p:grpSp>
        <p:nvGrpSpPr>
          <p:cNvPr id="16" name="Autonomy">
            <a:extLst>
              <a:ext uri="{FF2B5EF4-FFF2-40B4-BE49-F238E27FC236}">
                <a16:creationId xmlns:a16="http://schemas.microsoft.com/office/drawing/2014/main" id="{8D9EA642-152D-526C-0507-DFEF4F000603}"/>
              </a:ext>
            </a:extLst>
          </p:cNvPr>
          <p:cNvGrpSpPr/>
          <p:nvPr/>
        </p:nvGrpSpPr>
        <p:grpSpPr>
          <a:xfrm>
            <a:off x="6911976" y="728344"/>
            <a:ext cx="3352800" cy="3263900"/>
            <a:chOff x="8069263" y="781664"/>
            <a:chExt cx="3352800" cy="32639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62187CA-5F26-7B29-7E17-0AE4017C6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9263" y="781664"/>
              <a:ext cx="3352800" cy="32639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03BD4-A3CC-6EDC-845A-E988786EB2E0}"/>
                </a:ext>
              </a:extLst>
            </p:cNvPr>
            <p:cNvSpPr txBox="1"/>
            <p:nvPr/>
          </p:nvSpPr>
          <p:spPr>
            <a:xfrm>
              <a:off x="9067800" y="1143000"/>
              <a:ext cx="1987296" cy="209702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AU" b="1" noProof="0">
                  <a:latin typeface="Arial" panose="020B0604020202020204" pitchFamily="34" charset="0"/>
                  <a:cs typeface="Arial" panose="020B0604020202020204" pitchFamily="34" charset="0"/>
                </a:rPr>
                <a:t>Autonomy</a:t>
              </a:r>
            </a:p>
          </p:txBody>
        </p:sp>
      </p:grpSp>
      <p:grpSp>
        <p:nvGrpSpPr>
          <p:cNvPr id="19" name="Mastery">
            <a:extLst>
              <a:ext uri="{FF2B5EF4-FFF2-40B4-BE49-F238E27FC236}">
                <a16:creationId xmlns:a16="http://schemas.microsoft.com/office/drawing/2014/main" id="{0B9F3987-68D2-96A6-238E-830999C0CC37}"/>
              </a:ext>
            </a:extLst>
          </p:cNvPr>
          <p:cNvGrpSpPr/>
          <p:nvPr/>
        </p:nvGrpSpPr>
        <p:grpSpPr>
          <a:xfrm>
            <a:off x="4876029" y="643950"/>
            <a:ext cx="3225800" cy="3314700"/>
            <a:chOff x="6033316" y="697270"/>
            <a:chExt cx="3225800" cy="3314700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FE89AB7-36B0-C00D-8141-DC58E00B1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3316" y="697270"/>
              <a:ext cx="3225800" cy="33147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E5A031-7317-F557-D963-D9BBBD46C34F}"/>
                </a:ext>
              </a:extLst>
            </p:cNvPr>
            <p:cNvSpPr txBox="1"/>
            <p:nvPr/>
          </p:nvSpPr>
          <p:spPr>
            <a:xfrm>
              <a:off x="6324600" y="1143000"/>
              <a:ext cx="1987296" cy="209702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AU" b="1" noProof="0">
                  <a:latin typeface="Arial" panose="020B0604020202020204" pitchFamily="34" charset="0"/>
                  <a:cs typeface="Arial" panose="020B0604020202020204" pitchFamily="34" charset="0"/>
                </a:rPr>
                <a:t>Mastery</a:t>
              </a:r>
            </a:p>
          </p:txBody>
        </p:sp>
      </p:grpSp>
      <p:grpSp>
        <p:nvGrpSpPr>
          <p:cNvPr id="22" name="Significance">
            <a:extLst>
              <a:ext uri="{FF2B5EF4-FFF2-40B4-BE49-F238E27FC236}">
                <a16:creationId xmlns:a16="http://schemas.microsoft.com/office/drawing/2014/main" id="{001431BC-248C-952F-7E85-9270CC5C679F}"/>
              </a:ext>
            </a:extLst>
          </p:cNvPr>
          <p:cNvGrpSpPr/>
          <p:nvPr/>
        </p:nvGrpSpPr>
        <p:grpSpPr>
          <a:xfrm>
            <a:off x="6901947" y="2808535"/>
            <a:ext cx="3276600" cy="3314700"/>
            <a:chOff x="8059234" y="2861855"/>
            <a:chExt cx="3276600" cy="331470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25057DE-8D79-EEA9-5763-5CD6F2D2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59234" y="2861855"/>
              <a:ext cx="3276600" cy="33147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6FB98B-3707-5735-BAD8-E990CB6E556D}"/>
                </a:ext>
              </a:extLst>
            </p:cNvPr>
            <p:cNvSpPr txBox="1"/>
            <p:nvPr/>
          </p:nvSpPr>
          <p:spPr>
            <a:xfrm>
              <a:off x="9067800" y="3712464"/>
              <a:ext cx="1987296" cy="209702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AU" b="1" noProof="0">
                  <a:latin typeface="Arial" panose="020B0604020202020204" pitchFamily="34" charset="0"/>
                  <a:cs typeface="Arial" panose="020B0604020202020204" pitchFamily="34" charset="0"/>
                </a:rPr>
                <a:t>Significance</a:t>
              </a:r>
            </a:p>
          </p:txBody>
        </p:sp>
      </p:grpSp>
      <p:grpSp>
        <p:nvGrpSpPr>
          <p:cNvPr id="25" name="Connectedness">
            <a:extLst>
              <a:ext uri="{FF2B5EF4-FFF2-40B4-BE49-F238E27FC236}">
                <a16:creationId xmlns:a16="http://schemas.microsoft.com/office/drawing/2014/main" id="{7F6EEC4E-AD89-FCE5-5EB1-99507119FB19}"/>
              </a:ext>
            </a:extLst>
          </p:cNvPr>
          <p:cNvGrpSpPr/>
          <p:nvPr/>
        </p:nvGrpSpPr>
        <p:grpSpPr>
          <a:xfrm>
            <a:off x="4797313" y="2786411"/>
            <a:ext cx="3314700" cy="3238500"/>
            <a:chOff x="5964027" y="2839731"/>
            <a:chExt cx="3314700" cy="323850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2C320EB-4F68-6975-00BC-B668CFA1C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64027" y="2839731"/>
              <a:ext cx="3314700" cy="3238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C47E99-9643-8CA4-D3C4-037BAEB8F8C7}"/>
                </a:ext>
              </a:extLst>
            </p:cNvPr>
            <p:cNvSpPr txBox="1"/>
            <p:nvPr/>
          </p:nvSpPr>
          <p:spPr>
            <a:xfrm>
              <a:off x="6422574" y="3712464"/>
              <a:ext cx="1987296" cy="209702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AU" b="1" noProof="0">
                  <a:latin typeface="Arial" panose="020B0604020202020204" pitchFamily="34" charset="0"/>
                  <a:cs typeface="Arial" panose="020B0604020202020204" pitchFamily="34" charset="0"/>
                </a:rPr>
                <a:t>Connectedness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91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605F1-8DF9-36C6-F153-EFCB697A4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90F05CE-65EB-809A-B6D2-7E9EA66B6A5F}"/>
              </a:ext>
            </a:extLst>
          </p:cNvPr>
          <p:cNvSpPr txBox="1">
            <a:spLocks/>
          </p:cNvSpPr>
          <p:nvPr/>
        </p:nvSpPr>
        <p:spPr>
          <a:xfrm>
            <a:off x="7477599" y="1910684"/>
            <a:ext cx="3392078" cy="295992"/>
          </a:xfrm>
        </p:spPr>
        <p:txBody>
          <a:bodyPr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ctr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131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32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509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AU" sz="1400" b="1" noProof="0">
                <a:solidFill>
                  <a:srgbClr val="E64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BLOB 1</a:t>
            </a:r>
            <a:endParaRPr lang="en-AU" sz="1400" noProof="0">
              <a:solidFill>
                <a:schemeClr val="accent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6308D4-5D01-34D9-3ED9-3AE6AFDC0929}"/>
              </a:ext>
            </a:extLst>
          </p:cNvPr>
          <p:cNvSpPr txBox="1">
            <a:spLocks/>
          </p:cNvSpPr>
          <p:nvPr/>
        </p:nvSpPr>
        <p:spPr>
          <a:xfrm>
            <a:off x="7477599" y="2216456"/>
            <a:ext cx="4052076" cy="1491318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Speaking the </a:t>
            </a:r>
            <a:b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3000" i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 of tech</a:t>
            </a:r>
          </a:p>
        </p:txBody>
      </p:sp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B154E65E-8715-8EDA-0811-3A68AEC2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574674"/>
            <a:ext cx="5469255" cy="566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91F314-EC32-6E31-6F3E-CD169523E64C}"/>
              </a:ext>
            </a:extLst>
          </p:cNvPr>
          <p:cNvSpPr txBox="1">
            <a:spLocks/>
          </p:cNvSpPr>
          <p:nvPr/>
        </p:nvSpPr>
        <p:spPr>
          <a:xfrm>
            <a:off x="7477599" y="3352608"/>
            <a:ext cx="4052076" cy="1604703"/>
          </a:xfrm>
        </p:spPr>
        <p:txBody>
          <a:bodyPr anchor="ctr" anchorCtr="0"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1161"/>
              </a:lnSpc>
            </a:pP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</a:t>
            </a:r>
            <a:b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make </a:t>
            </a:r>
            <a:b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5000" b="1" kern="0" noProof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work.</a:t>
            </a:r>
          </a:p>
        </p:txBody>
      </p:sp>
    </p:spTree>
    <p:extLst>
      <p:ext uri="{BB962C8B-B14F-4D97-AF65-F5344CB8AC3E}">
        <p14:creationId xmlns:p14="http://schemas.microsoft.com/office/powerpoint/2010/main" val="3667234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0A72E6-1232-64E3-88E3-0BE29896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94" t="27623" r="294" b="5601"/>
          <a:stretch>
            <a:fillRect/>
          </a:stretch>
        </p:blipFill>
        <p:spPr>
          <a:xfrm>
            <a:off x="83659" y="613572"/>
            <a:ext cx="11985858" cy="56626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0A3129-4462-1F65-49DA-0C77E8C526A0}"/>
              </a:ext>
            </a:extLst>
          </p:cNvPr>
          <p:cNvSpPr txBox="1">
            <a:spLocks/>
          </p:cNvSpPr>
          <p:nvPr/>
        </p:nvSpPr>
        <p:spPr>
          <a:xfrm>
            <a:off x="476497" y="329953"/>
            <a:ext cx="11360670" cy="536947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1161"/>
              </a:lnSpc>
            </a:pPr>
            <a:r>
              <a:rPr lang="en-AU" sz="2000" b="1" kern="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the language of tech, in numbers</a:t>
            </a:r>
          </a:p>
        </p:txBody>
      </p:sp>
    </p:spTree>
    <p:extLst>
      <p:ext uri="{BB962C8B-B14F-4D97-AF65-F5344CB8AC3E}">
        <p14:creationId xmlns:p14="http://schemas.microsoft.com/office/powerpoint/2010/main" val="4188440295"/>
      </p:ext>
    </p:extLst>
  </p:cSld>
  <p:clrMapOvr>
    <a:masterClrMapping/>
  </p:clrMapOvr>
</p:sld>
</file>

<file path=ppt/theme/theme1.xml><?xml version="1.0" encoding="utf-8"?>
<a:theme xmlns:a="http://schemas.openxmlformats.org/drawingml/2006/main" name="1_Acknowledgement of Country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hapter break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apter break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Graphic slides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hapter break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Acknowledgement of Country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Acknowledgement of Country">
  <a:themeElements>
    <a:clrScheme name="University of Sydney 2022_2">
      <a:dk1>
        <a:srgbClr val="000000"/>
      </a:dk1>
      <a:lt1>
        <a:srgbClr val="FFFFFF"/>
      </a:lt1>
      <a:dk2>
        <a:srgbClr val="414141"/>
      </a:dk2>
      <a:lt2>
        <a:srgbClr val="FCEDE2"/>
      </a:lt2>
      <a:accent1>
        <a:srgbClr val="E64626"/>
      </a:accent1>
      <a:accent2>
        <a:srgbClr val="414141"/>
      </a:accent2>
      <a:accent3>
        <a:srgbClr val="71A399"/>
      </a:accent3>
      <a:accent4>
        <a:srgbClr val="DAA8A2"/>
      </a:accent4>
      <a:accent5>
        <a:srgbClr val="8F9EC9"/>
      </a:accent5>
      <a:accent6>
        <a:srgbClr val="1A345E"/>
      </a:accent6>
      <a:hlink>
        <a:srgbClr val="E64626"/>
      </a:hlink>
      <a:folHlink>
        <a:srgbClr val="F051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_x002f_Timecode xmlns="4ff75e54-f60b-414d-8a0f-a6a6fdf833db" xsi:nil="true"/>
    <lcf76f155ced4ddcb4097134ff3c332f xmlns="4ff75e54-f60b-414d-8a0f-a6a6fdf833db">
      <Terms xmlns="http://schemas.microsoft.com/office/infopath/2007/PartnerControls"/>
    </lcf76f155ced4ddcb4097134ff3c332f>
    <TaxCatchAll xmlns="c71ca1e5-6bb1-451b-b29a-35737f71f22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4C343553B3164BB1DEA20A532289DB" ma:contentTypeVersion="17" ma:contentTypeDescription="Create a new document." ma:contentTypeScope="" ma:versionID="c6854f6217eeeeae3b8d138f06a92934">
  <xsd:schema xmlns:xsd="http://www.w3.org/2001/XMLSchema" xmlns:xs="http://www.w3.org/2001/XMLSchema" xmlns:p="http://schemas.microsoft.com/office/2006/metadata/properties" xmlns:ns2="4ff75e54-f60b-414d-8a0f-a6a6fdf833db" xmlns:ns3="c71ca1e5-6bb1-451b-b29a-35737f71f225" targetNamespace="http://schemas.microsoft.com/office/2006/metadata/properties" ma:root="true" ma:fieldsID="fbf7410bf5a9dcb62b1466e679bef6a4" ns2:_="" ns3:_="">
    <xsd:import namespace="4ff75e54-f60b-414d-8a0f-a6a6fdf833db"/>
    <xsd:import namespace="c71ca1e5-6bb1-451b-b29a-35737f71f2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Notes_x002f_Time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75e54-f60b-414d-8a0f-a6a6fdf833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b492977-2dea-498c-99b4-1555f3d0d9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_x002f_Timecode" ma:index="23" nillable="true" ma:displayName="Notes / Timecode" ma:format="Dropdown" ma:internalName="Notes_x002f_Timecode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ca1e5-6bb1-451b-b29a-35737f71f22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99a4115e-a91c-4947-87f4-b89b52733988}" ma:internalName="TaxCatchAll" ma:showField="CatchAllData" ma:web="c71ca1e5-6bb1-451b-b29a-35737f71f2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584E5F-3504-4E7B-810E-A4AE2B3C62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5046BF-FADD-4626-A5CA-00444D3141CE}">
  <ds:schemaRefs>
    <ds:schemaRef ds:uri="http://purl.org/dc/terms/"/>
    <ds:schemaRef ds:uri="http://purl.org/dc/dcmitype/"/>
    <ds:schemaRef ds:uri="c71ca1e5-6bb1-451b-b29a-35737f71f225"/>
    <ds:schemaRef ds:uri="http://schemas.microsoft.com/office/2006/metadata/properties"/>
    <ds:schemaRef ds:uri="http://schemas.microsoft.com/office/2006/documentManagement/types"/>
    <ds:schemaRef ds:uri="http://purl.org/dc/elements/1.1/"/>
    <ds:schemaRef ds:uri="4ff75e54-f60b-414d-8a0f-a6a6fdf833db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AA7FD8-CFE8-4C62-9357-2E0C489F06A7}">
  <ds:schemaRefs>
    <ds:schemaRef ds:uri="4ff75e54-f60b-414d-8a0f-a6a6fdf833db"/>
    <ds:schemaRef ds:uri="c71ca1e5-6bb1-451b-b29a-35737f71f2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1697</Words>
  <Application>Microsoft Macintosh PowerPoint</Application>
  <PresentationFormat>Widescreen</PresentationFormat>
  <Paragraphs>151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Times New Roman</vt:lpstr>
      <vt:lpstr>1_Acknowledgement of Country</vt:lpstr>
      <vt:lpstr>3_Chapter break</vt:lpstr>
      <vt:lpstr>1_Chapter break</vt:lpstr>
      <vt:lpstr>1_Graphic slides</vt:lpstr>
      <vt:lpstr>4_Chapter break</vt:lpstr>
      <vt:lpstr>4_Acknowledgement of Country</vt:lpstr>
      <vt:lpstr>5_Acknowledgement of Country</vt:lpstr>
      <vt:lpstr>PowerPoint Presentation</vt:lpstr>
      <vt:lpstr>5 messy  shifts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The University of Sydney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2026 Skills Horizon</dc:title>
  <dc:subject>What leaders need to know next</dc:subject>
  <dc:creator>Sydney Executive Plus</dc:creator>
  <cp:keywords/>
  <dc:description/>
  <cp:lastModifiedBy>Steven Sommer</cp:lastModifiedBy>
  <cp:revision>2</cp:revision>
  <dcterms:created xsi:type="dcterms:W3CDTF">2024-03-18T19:13:44Z</dcterms:created>
  <dcterms:modified xsi:type="dcterms:W3CDTF">2025-10-13T23:52:31Z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0x0101004B4C343553B3164BB1DEA20A532289DB</vt:lpwstr>
  </property>
  <property fmtid="{D5CDD505-2E9C-101B-9397-08002B2CF9AE}" pid="3" name="MediaServiceImageTags">
    <vt:lpwstr/>
  </property>
</Properties>
</file>