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4" r:id="rId5"/>
    <p:sldMasterId id="2147483706" r:id="rId6"/>
    <p:sldMasterId id="2147483778" r:id="rId7"/>
    <p:sldMasterId id="2147483809" r:id="rId8"/>
    <p:sldMasterId id="2147483816" r:id="rId9"/>
  </p:sldMasterIdLst>
  <p:notesMasterIdLst>
    <p:notesMasterId r:id="rId24"/>
  </p:notesMasterIdLst>
  <p:sldIdLst>
    <p:sldId id="256" r:id="rId10"/>
    <p:sldId id="2517" r:id="rId11"/>
    <p:sldId id="2518" r:id="rId12"/>
    <p:sldId id="2519" r:id="rId13"/>
    <p:sldId id="2528" r:id="rId14"/>
    <p:sldId id="2520" r:id="rId15"/>
    <p:sldId id="2521" r:id="rId16"/>
    <p:sldId id="2522" r:id="rId17"/>
    <p:sldId id="2523" r:id="rId18"/>
    <p:sldId id="2524" r:id="rId19"/>
    <p:sldId id="2525" r:id="rId20"/>
    <p:sldId id="2526" r:id="rId21"/>
    <p:sldId id="2527" r:id="rId22"/>
    <p:sldId id="253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626"/>
    <a:srgbClr val="71A499"/>
    <a:srgbClr val="DAA8A2"/>
    <a:srgbClr val="8F9EC9"/>
    <a:srgbClr val="1A355E"/>
    <a:srgbClr val="C6DBD6"/>
    <a:srgbClr val="89C8BB"/>
    <a:srgbClr val="EF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94D9D6-019D-A846-B9B9-2B25CD745845}" v="10" dt="2024-07-31T02:39:44.631"/>
    <p1510:client id="{84A92BE8-B355-4D4A-898C-5FD8681EF227}" v="616" dt="2024-07-30T06:28:21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7"/>
    <p:restoredTop sz="94626"/>
  </p:normalViewPr>
  <p:slideViewPr>
    <p:cSldViewPr snapToGrid="0">
      <p:cViewPr varScale="1">
        <p:scale>
          <a:sx n="121" d="100"/>
          <a:sy n="121" d="100"/>
        </p:scale>
        <p:origin x="848" y="168"/>
      </p:cViewPr>
      <p:guideLst>
        <p:guide orient="horz" pos="2795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3823A-099F-E345-B54A-AFF3FC4A192F}" type="datetimeFigureOut">
              <a:rPr lang="en-AU" smtClean="0"/>
              <a:t>4/11/2024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3E4C7-0D3A-9D47-B326-EA3376D37E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13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onomist.com/business/2022/06/16/how-modern-executives-are-different-from-their-forebears" TargetMode="External"/><Relationship Id="rId3" Type="http://schemas.openxmlformats.org/officeDocument/2006/relationships/hyperlink" Target="https://www.economist.com/international/2024/03/13/why-the-growing-gulf-between-young-men-and-women" TargetMode="External"/><Relationship Id="rId7" Type="http://schemas.openxmlformats.org/officeDocument/2006/relationships/hyperlink" Target="https://hbr.org/2024/03/how-companies-should-weigh-in-on-a-controvers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gallup.com/workplace/349484/state-of-the-global-workplace.aspx" TargetMode="External"/><Relationship Id="rId5" Type="http://schemas.openxmlformats.org/officeDocument/2006/relationships/hyperlink" Target="https://www.salesforce.com/content/dam/web/en_us/www/assets/pdf/datasheets/salesforce-research-2017-workplace-equality-and-values-report.pdf" TargetMode="External"/><Relationship Id="rId10" Type="http://schemas.openxmlformats.org/officeDocument/2006/relationships/hyperlink" Target="https://mhanational.org/sites/default/files/MTW_Report_2022.pdf" TargetMode="External"/><Relationship Id="rId4" Type="http://schemas.openxmlformats.org/officeDocument/2006/relationships/hyperlink" Target="https://www3.weforum.org/docs/WEF_Future_of_Jobs_2023.pdf" TargetMode="External"/><Relationship Id="rId9" Type="http://schemas.openxmlformats.org/officeDocument/2006/relationships/hyperlink" Target="https://www.abs.gov.au/statistics/labour/earnings-and-working-conditions/working-arrangements/latest-release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group.com.au/globalassets/news/reports/2024/research-and-economics/ai-group-australian-industry-outlook-for-2024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ssets-c4akfrf5b4d3f4b7.z01.azurefd.net/assets/2023/09/e3227681-b882-4050-b201-a631431ad2a5-WTI_Will_AI_Fix_Work_060723.pdf" TargetMode="External"/><Relationship Id="rId5" Type="http://schemas.openxmlformats.org/officeDocument/2006/relationships/hyperlink" Target="https://language.work/research/workgeist/" TargetMode="External"/><Relationship Id="rId4" Type="http://schemas.openxmlformats.org/officeDocument/2006/relationships/hyperlink" Target="https://www3.weforum.org/docs/WEF_The_Global_Risks_Report_2024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jamanetwork.com/journals/jamainternalmedicine/article-abstract/2804309" TargetMode="External"/><Relationship Id="rId3" Type="http://schemas.openxmlformats.org/officeDocument/2006/relationships/hyperlink" Target="https://www.statista.com/statistics/870924/worldwide-digital-transformation-market-size/" TargetMode="External"/><Relationship Id="rId7" Type="http://schemas.openxmlformats.org/officeDocument/2006/relationships/hyperlink" Target="https://www.salesforce.com/news/stories/ai-at-work-research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aboutamazon.com.au/news/aws/digital-ai-skills-report-australia-2024" TargetMode="External"/><Relationship Id="rId11" Type="http://schemas.openxmlformats.org/officeDocument/2006/relationships/hyperlink" Target="https://www.ussc.edu.au/quantum-technology-what-is-in-it-for-Australia" TargetMode="External"/><Relationship Id="rId5" Type="http://schemas.openxmlformats.org/officeDocument/2006/relationships/hyperlink" Target="https://www.weforum.org/agenda/2024/05/ai-is-changing-the-shape-of-leadership-how-can-business-leaders-prepare/" TargetMode="External"/><Relationship Id="rId10" Type="http://schemas.openxmlformats.org/officeDocument/2006/relationships/hyperlink" Target="https://www.statista.com/chart/28878/expected-cost-of-cybercrime-until-2027/" TargetMode="External"/><Relationship Id="rId4" Type="http://schemas.openxmlformats.org/officeDocument/2006/relationships/hyperlink" Target="https://www.weforum.org/publications/towards-a-reskilling-revolution-industry-led-action-for-the-future-of-work/" TargetMode="External"/><Relationship Id="rId9" Type="http://schemas.openxmlformats.org/officeDocument/2006/relationships/hyperlink" Target="https://www.weforum.org/agenda/2024/01/cybersecurity-ai-frontline-artificial-intelligence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tlas.cid.harvard.edu/" TargetMode="External"/><Relationship Id="rId3" Type="http://schemas.openxmlformats.org/officeDocument/2006/relationships/hyperlink" Target="https://unctad.org/system/files/official-document/ditctab2024d1_en.pdf" TargetMode="External"/><Relationship Id="rId7" Type="http://schemas.openxmlformats.org/officeDocument/2006/relationships/hyperlink" Target="https://www.gsam.com/content/gsam/us/en/institutions/market-insights/gsam-insights/perspectives/2023/us-inflation-reduction-act-is-driving-clean-energy-investment-one-year-in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bcg.com/publications/2023/coming-to-grips-with-corporate-climate-risk" TargetMode="External"/><Relationship Id="rId5" Type="http://schemas.openxmlformats.org/officeDocument/2006/relationships/hyperlink" Target="https://www.pewresearch.org/short-reads/2024/06/18/satisfaction-with-democracy-has-declined-in-recent-years-in-high-income-nations/" TargetMode="External"/><Relationship Id="rId10" Type="http://schemas.openxmlformats.org/officeDocument/2006/relationships/hyperlink" Target="https://www.weforum.org/agenda/2023/09/scope-3-emissions-are-key-to-decarbonization-but-what-are-they-and-how-do-we-tackle-them/" TargetMode="External"/><Relationship Id="rId4" Type="http://schemas.openxmlformats.org/officeDocument/2006/relationships/hyperlink" Target="https://www.sipri.org/sites/default/files/2024-04/2404_fs_milex_2023.pdf" TargetMode="External"/><Relationship Id="rId9" Type="http://schemas.openxmlformats.org/officeDocument/2006/relationships/hyperlink" Target="https://esgnews.com/global-esg-regulation-increases-by-155-over-the-past-decade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332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6035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Economist 2024: Why young men and women are drifting apart, The Economist, 13 Mar 2024: 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https://www.economist.com/international/2024/03/13/why-the-growing-gulf-between-young-men-and-women</a:t>
            </a:r>
            <a:endParaRPr lang="en-AU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AU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WEF 2023b: Future of Jobs Report 2023, World Economic Forum, May 2023: 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https://www3.weforum.org/docs/WEF_Future_of_Jobs_2023.pdf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>
                <a:effectLst/>
              </a:rPr>
              <a:t> </a:t>
            </a:r>
            <a:endParaRPr lang="en-AU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AU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Salesforce 2017: Special Report: The Impact of Equality and Values Driven Business, Salesforce Research, 2017: 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https://www.salesforce.com/content/dam/web/en_us/www/assets/pdf/datasheets/salesforce-research-2017-workplace-equality-and-values-report.pdf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>
                <a:effectLst/>
              </a:rPr>
              <a:t> </a:t>
            </a:r>
            <a:endParaRPr lang="en-AU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AU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Gallup 2023: State of the Global Workplace, Gallup: </a:t>
            </a:r>
            <a:r>
              <a:rPr lang="en-AU" sz="1800" kern="1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https://www.gallup.com/workplace/349484/state-of-the-global-workplace.aspx</a:t>
            </a:r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AU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HBR 2024: How Companies Should Weigh In on a Controversy, Harvard Business Review, Mar-Apr 2024: 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https://hbr.org/2024/03/how-companies-should-weigh-in-on-a-controversy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Economist 2022: How modern executives are different from their forebears, The Economist, 16 Jun 2022: 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https://www.economist.com/business/2022/06/16/how-modern-executives-are-different-from-their-forebears</a:t>
            </a:r>
            <a:r>
              <a:rPr lang="en-US">
                <a:effectLst/>
              </a:rPr>
              <a:t> </a:t>
            </a:r>
            <a:endParaRPr lang="en-US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ABS 2023: Working arrangements, Australian Bureau of Statistics, 13 Dec 2023: 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https://www.abs.gov.au/statistics/labour/earnings-and-working-conditions/working-arrangements/latest-release</a:t>
            </a:r>
            <a:r>
              <a:rPr lang="en-US">
                <a:effectLst/>
              </a:rPr>
              <a:t> </a:t>
            </a:r>
            <a:endParaRPr lang="en-US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Gallup 2023: State of the Global Workplace, Gallup: </a:t>
            </a:r>
            <a:r>
              <a:rPr lang="en-AU" sz="1800" kern="1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https://www.gallup.com/workplace/349484/state-of-the-global-workplace.aspx</a:t>
            </a:r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MHA 2022: Mind the Workplace 2022 Report: Employer Responsibility to Employer Mental Health, Mental Health America, Feb 2022: </a:t>
            </a:r>
            <a:r>
              <a:rPr lang="en-AU" sz="1800" kern="1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0"/>
              </a:rPr>
              <a:t>https://mhanational.org/sites/default/files/MTW_Report_2022.pdf</a:t>
            </a:r>
            <a:r>
              <a:rPr lang="en-AU" sz="1800" kern="1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331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6549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 Group 2024: CEO Expectations Survey, Australian Industry Outlook for 2024, Australian Industry Group, Jan 2024: 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https://www.aigroup.com.au/globalassets/news/reports/2024/research-and-economics/ai-group-australian-industry-outlook-for-2024.pdf</a:t>
            </a:r>
            <a:r>
              <a:rPr lang="en-US" sz="2800">
                <a:effectLst/>
              </a:rPr>
              <a:t> </a:t>
            </a:r>
          </a:p>
          <a:p>
            <a:endParaRPr lang="en-US" sz="2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WEF 2024a: The Global Risks Report 2024, World Economic Forum, Jan 2024: 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https://www3.weforum.org/docs/WEF_The_Global_Risks_Report_2024.pdf</a:t>
            </a:r>
            <a:r>
              <a:rPr lang="en-US" sz="2800">
                <a:effectLst/>
              </a:rPr>
              <a:t> </a:t>
            </a:r>
            <a:endParaRPr lang="en-US" sz="2800" kern="10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WEF 2024a: The Global Risks Report 2024, World Economic Forum, Jan 2024: </a:t>
            </a:r>
            <a:r>
              <a:rPr lang="en-AU" sz="1800" kern="1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https://www3.weforum.org/docs/WEF_The_Global_Risks_Report_2024.pdf</a:t>
            </a:r>
            <a:br>
              <a:rPr lang="en-AU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AU" sz="180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Workgeist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2021: </a:t>
            </a:r>
            <a:r>
              <a:rPr lang="en-AU" sz="180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Workgeist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Report, </a:t>
            </a:r>
            <a:r>
              <a:rPr lang="en-AU" sz="180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Qatalog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&amp; Cornell University, 2021: 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https://language.work/research/workgeist/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2800">
                <a:effectLst/>
              </a:rPr>
              <a:t> </a:t>
            </a:r>
            <a:endParaRPr lang="en-US" sz="1800" kern="10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kern="1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Microsoft 2023: Work Trend Index: Annual Report, Microsoft, 9 May 2023: </a:t>
            </a:r>
            <a:r>
              <a:rPr lang="en-AU" sz="1800" kern="1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https://assets-c4akfrf5b4d3f4b7.z01.azurefd.net/assets/2023/09/e3227681-b882-4050-b201-a631431ad2a5-WTI_Will_AI_Fix_Work_060723.pdf</a:t>
            </a:r>
            <a:br>
              <a:rPr lang="en-AU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AU" sz="180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Workgeist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2021: </a:t>
            </a:r>
            <a:r>
              <a:rPr lang="en-AU" sz="180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Workgeist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Report, </a:t>
            </a:r>
            <a:r>
              <a:rPr lang="en-AU" sz="180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Qatalog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&amp; Cornell University, 2021: 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https://language.work/research/workgeist/</a:t>
            </a:r>
            <a:r>
              <a:rPr lang="en-A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871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25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8345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922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166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0580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 i="1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Statista 2024b: Spending on digital transformation technologies and services worldwide from 2017 to 2027, Statista, 13 Mar 2024: </a:t>
            </a:r>
            <a:r>
              <a:rPr lang="en-AU" sz="1200" i="1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https://www.statista.com/statistics/870924/worldwide-digital-transformation-market-size/</a:t>
            </a:r>
            <a:r>
              <a:rPr lang="en-AU" sz="1200" i="1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AU" sz="1200" i="1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 i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WEF 2019: Towards a Reskilling Revolution: Industry-Led Action for the Future of Work World Economic Forum, 22 Jan 2019: </a:t>
            </a:r>
            <a:r>
              <a:rPr lang="en-AU" sz="1200" i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https://www.weforum.org/publications/towards-a-reskilling-revolution-industry-led-action-for-the-future-of-work/</a:t>
            </a:r>
            <a:r>
              <a:rPr lang="en-US" sz="1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200" i="1" kern="10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AU" sz="1200" i="1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WEF 2024c: AI is changing the shape of leadership – how can business leaders prepare?, World Economic Forum, 10 May 2024: 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https://www.weforum.org/agenda/2024/05/ai-is-changing-the-shape-of-leadership-how-can-business-leaders-prepare/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en-US" sz="1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AWS 2024: AI skills could boost salaries and accelerate career growth for workers in Australia, Amazon Web Services, 20 Mar 2024: 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https://www.aboutamazon.com.au/news/aws/digital-ai-skills-report-australia-2024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en-US" sz="1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Salesforce 2023: More than Half of Generative AI Adopters Use Unapproved Tools at Work, Salesforce, 15 Nov 2023:  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https://www.salesforce.com/news/stories/ai-at-work-research/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b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Jama 2023: Comparing Physician and Artificial Intelligence Chatbot Responses to Patient Questions Posted to a Public Social Media Forum, JAMA Internal Medicine, 28 Apr 2023: </a:t>
            </a:r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https://jamanetwork.com/journals/jamainternalmedicine/article-abstract/2804309</a:t>
            </a:r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US" sz="1200" kern="10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kern="10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WEF 2024b: Cybersecurity is on the frontline of our AI future. Here's why, World Economic Forum, 15 Jan 2024: 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https://www.weforum.org/agenda/2024/01/cybersecurity-ai-frontline-artificial-intelligence/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b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AU" sz="120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Statista 2024a: Cybercrime Expected To Skyrocket in Coming Years, Statista, 22 Feb 2024: </a:t>
            </a:r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https://www.statista.com/chart/28878/expected-cost-of-cybercrime-until-2027/</a:t>
            </a:r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US" sz="1200" kern="10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AU" sz="12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USSC 2023: Quantum technology: What’s in it for Australia?, United States Studies Centre, 23 Oct 2023: 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https://www.ussc.edu.au/quantum-technology-what-is-in-it-for-Australia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en-US" sz="1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kern="10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7981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5872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 2023: Key Statistics and Trends in International Trade 2023, United Nations Conference on Trade and Development, 2023: 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https://unctad.org/system/files/official-document/ditctab2024d1_en.pdf</a:t>
            </a:r>
            <a:br>
              <a:rPr lang="en-AU" sz="12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AU" sz="1200" b="1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SIPRI 2024: Trends in World Military Expenditure 2023, Stockholm International Peace Research Institute, Apr 2024: 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https://www.sipri.org/sites/default/files/2024-04/2404_fs_milex_2023.pdf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en-US" sz="1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Pew 2024: Satisfaction with democracy has declined in recent years in high-income nations, Pew Research </a:t>
            </a:r>
            <a:r>
              <a:rPr lang="en-AU" sz="1200" kern="10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Center</a:t>
            </a:r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18 Jun 2024: </a:t>
            </a:r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https://www.pewresearch.org/short-reads/2024/06/18/satisfaction-with-democracy-has-declined-in-recent-years-in-high-income-nations/</a:t>
            </a:r>
            <a:br>
              <a:rPr lang="en-AU" sz="1200" b="1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1200" kern="10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BCG 2023: Coming to Grips with Corporate Climate Risk, Boston Consulting Group, 20 Nov 2023: 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https://www.bcg.com/publications/2023/coming-to-grips-with-corporate-climate-risk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AU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GSAM 2023: The US Inflation Reduction Act is driving clean-energy investment one year in, Goldman Sachs Asset Management, 31 Oct 2023: 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https://www.gsam.com/content/gsam/us/en/institutions/market-insights/gsam-insights/perspectives/2023/us-inflation-reduction-act-is-driving-clean-energy-investment-one-year-in.html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en-US" sz="1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Harvard 2024: The Atlas of Economic Complexity, Harvard Growth Lab, 2024: 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https://atlas.cid.harvard.edu/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 </a:t>
            </a:r>
            <a:r>
              <a:rPr lang="en-US" sz="1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120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ESGNews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2023: Global ESG Regulation Increases by 155% Over the Past Decade, ESG News, 20 Jun 2023: 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https://esgnews.com/global-esg-regulation-increases-by-155-over-the-past-decade/</a:t>
            </a:r>
            <a:r>
              <a:rPr lang="en-AU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en-US" sz="1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kern="10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WEF 2023a: Scope 3 emissions are key to decarbonization – but what are they and how do we tackle them?, World Economic Forum, 19 Sep 2023: </a:t>
            </a:r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https://www.weforum.org/agenda/2023/09/scope-3-emissions-are-key-to-decarbonization-but-what-are-they-and-how-do-we-tackle-them/</a:t>
            </a:r>
            <a:r>
              <a:rPr lang="en-AU" sz="12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US" sz="1200" kern="10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4C7-0D3A-9D47-B326-EA3376D37E1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40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entre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50296C6E-3B64-67D7-F619-28187B1295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06A1B-395E-4CB0-3B0C-D14FDE9BA0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453" y="3014931"/>
            <a:ext cx="2439097" cy="8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5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entre och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3E466C-1ADC-0DA2-E815-89094AED2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6452" y="3014930"/>
            <a:ext cx="2439097" cy="8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82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E8375F2-9EFB-E2E0-D249-EBD6EB92736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117600" y="1092200"/>
            <a:ext cx="9855200" cy="4673600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noAutofit/>
          </a:bodyPr>
          <a:lstStyle>
            <a:lvl1pPr algn="ctr">
              <a:defRPr sz="5067" b="0" i="0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pPr marL="16933" marR="0" lvl="0" indent="0" algn="ctr" defTabSz="121917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5067">
                <a:solidFill>
                  <a:srgbClr val="000000"/>
                </a:solidFill>
              </a:rPr>
              <a:t>“Insert quote </a:t>
            </a:r>
            <a:r>
              <a:rPr sz="5067" spc="-13">
                <a:solidFill>
                  <a:srgbClr val="000000"/>
                </a:solidFill>
              </a:rPr>
              <a:t>here</a:t>
            </a:r>
            <a:r>
              <a:rPr lang="en-AU" sz="5067" spc="-13">
                <a:solidFill>
                  <a:srgbClr val="000000"/>
                </a:solidFill>
              </a:rPr>
              <a:t>. </a:t>
            </a:r>
            <a:br>
              <a:rPr lang="en-AU" sz="5067" spc="-13">
                <a:solidFill>
                  <a:srgbClr val="000000"/>
                </a:solidFill>
              </a:rPr>
            </a:br>
            <a:r>
              <a:rPr lang="en-AU" sz="5067" spc="-13" err="1">
                <a:solidFill>
                  <a:srgbClr val="000000"/>
                </a:solidFill>
              </a:rPr>
              <a:t>Unti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cuptasitae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velluptatur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suntem</a:t>
            </a:r>
            <a:r>
              <a:rPr lang="en-AU" sz="5067" spc="-13">
                <a:solidFill>
                  <a:srgbClr val="000000"/>
                </a:solidFill>
              </a:rPr>
              <a:t> as </a:t>
            </a:r>
            <a:r>
              <a:rPr lang="en-AU" sz="5067" spc="-13" err="1">
                <a:solidFill>
                  <a:srgbClr val="000000"/>
                </a:solidFill>
              </a:rPr>
              <a:t>derempo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rposten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dignisqui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omnissum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eiur</a:t>
            </a:r>
            <a:r>
              <a:rPr lang="en-AU" sz="5067" spc="-13">
                <a:solidFill>
                  <a:srgbClr val="000000"/>
                </a:solidFill>
              </a:rPr>
              <a:t>, </a:t>
            </a:r>
            <a:r>
              <a:rPr lang="en-AU" sz="5067" spc="-13" err="1">
                <a:solidFill>
                  <a:srgbClr val="000000"/>
                </a:solidFill>
              </a:rPr>
              <a:t>earchit</a:t>
            </a:r>
            <a:r>
              <a:rPr lang="en-AU" sz="5067" spc="-13">
                <a:solidFill>
                  <a:srgbClr val="000000"/>
                </a:solidFill>
              </a:rPr>
              <a:t> ab </a:t>
            </a:r>
            <a:r>
              <a:rPr lang="en-AU" sz="5067" spc="-13" err="1">
                <a:solidFill>
                  <a:srgbClr val="000000"/>
                </a:solidFill>
              </a:rPr>
              <a:t>ipidici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llorum</a:t>
            </a:r>
            <a:r>
              <a:rPr lang="en-AU" sz="5067" spc="-13">
                <a:solidFill>
                  <a:srgbClr val="000000"/>
                </a:solidFill>
              </a:rPr>
              <a:t>, </a:t>
            </a:r>
            <a:r>
              <a:rPr lang="en-AU" sz="5067" spc="-13" err="1">
                <a:solidFill>
                  <a:srgbClr val="000000"/>
                </a:solidFill>
              </a:rPr>
              <a:t>coreriae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quia</a:t>
            </a:r>
            <a:r>
              <a:rPr lang="en-AU" sz="5067" spc="-13">
                <a:solidFill>
                  <a:srgbClr val="000000"/>
                </a:solidFill>
              </a:rPr>
              <a:t>.”</a:t>
            </a:r>
            <a:endParaRPr sz="5067"/>
          </a:p>
        </p:txBody>
      </p:sp>
    </p:spTree>
    <p:extLst>
      <p:ext uri="{BB962C8B-B14F-4D97-AF65-F5344CB8AC3E}">
        <p14:creationId xmlns:p14="http://schemas.microsoft.com/office/powerpoint/2010/main" val="36875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2A3A097E-185C-39F4-467B-3196A19AD6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117600" y="1092200"/>
            <a:ext cx="9855200" cy="4673600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noAutofit/>
          </a:bodyPr>
          <a:lstStyle>
            <a:lvl1pPr algn="ctr">
              <a:defRPr sz="5067" b="0" i="0">
                <a:solidFill>
                  <a:schemeClr val="accent1"/>
                </a:solidFill>
                <a:latin typeface="Times" pitchFamily="2" charset="0"/>
              </a:defRPr>
            </a:lvl1pPr>
          </a:lstStyle>
          <a:p>
            <a:pPr marL="16933" marR="0" lvl="0" indent="0" algn="ctr" defTabSz="121917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5067">
                <a:solidFill>
                  <a:srgbClr val="000000"/>
                </a:solidFill>
              </a:rPr>
              <a:t>“Insert quote </a:t>
            </a:r>
            <a:r>
              <a:rPr sz="5067" spc="-13">
                <a:solidFill>
                  <a:srgbClr val="000000"/>
                </a:solidFill>
              </a:rPr>
              <a:t>here</a:t>
            </a:r>
            <a:r>
              <a:rPr lang="en-AU" sz="5067" spc="-13">
                <a:solidFill>
                  <a:srgbClr val="000000"/>
                </a:solidFill>
              </a:rPr>
              <a:t>. </a:t>
            </a:r>
            <a:br>
              <a:rPr lang="en-AU" sz="5067" spc="-13">
                <a:solidFill>
                  <a:srgbClr val="000000"/>
                </a:solidFill>
              </a:rPr>
            </a:br>
            <a:r>
              <a:rPr lang="en-AU" sz="5067" spc="-13" err="1">
                <a:solidFill>
                  <a:srgbClr val="000000"/>
                </a:solidFill>
              </a:rPr>
              <a:t>Unti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cuptasitae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velluptatur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suntem</a:t>
            </a:r>
            <a:r>
              <a:rPr lang="en-AU" sz="5067" spc="-13">
                <a:solidFill>
                  <a:srgbClr val="000000"/>
                </a:solidFill>
              </a:rPr>
              <a:t> as </a:t>
            </a:r>
            <a:r>
              <a:rPr lang="en-AU" sz="5067" spc="-13" err="1">
                <a:solidFill>
                  <a:srgbClr val="000000"/>
                </a:solidFill>
              </a:rPr>
              <a:t>derempo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rposten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dignisqui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omnissum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eiur</a:t>
            </a:r>
            <a:r>
              <a:rPr lang="en-AU" sz="5067" spc="-13">
                <a:solidFill>
                  <a:srgbClr val="000000"/>
                </a:solidFill>
              </a:rPr>
              <a:t>, </a:t>
            </a:r>
            <a:r>
              <a:rPr lang="en-AU" sz="5067" spc="-13" err="1">
                <a:solidFill>
                  <a:srgbClr val="000000"/>
                </a:solidFill>
              </a:rPr>
              <a:t>earchit</a:t>
            </a:r>
            <a:r>
              <a:rPr lang="en-AU" sz="5067" spc="-13">
                <a:solidFill>
                  <a:srgbClr val="000000"/>
                </a:solidFill>
              </a:rPr>
              <a:t> ab </a:t>
            </a:r>
            <a:r>
              <a:rPr lang="en-AU" sz="5067" spc="-13" err="1">
                <a:solidFill>
                  <a:srgbClr val="000000"/>
                </a:solidFill>
              </a:rPr>
              <a:t>ipidici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llorum</a:t>
            </a:r>
            <a:r>
              <a:rPr lang="en-AU" sz="5067" spc="-13">
                <a:solidFill>
                  <a:srgbClr val="000000"/>
                </a:solidFill>
              </a:rPr>
              <a:t>, </a:t>
            </a:r>
            <a:r>
              <a:rPr lang="en-AU" sz="5067" spc="-13" err="1">
                <a:solidFill>
                  <a:srgbClr val="000000"/>
                </a:solidFill>
              </a:rPr>
              <a:t>coreriae</a:t>
            </a:r>
            <a:r>
              <a:rPr lang="en-AU" sz="5067" spc="-13">
                <a:solidFill>
                  <a:srgbClr val="000000"/>
                </a:solidFill>
              </a:rPr>
              <a:t> </a:t>
            </a:r>
            <a:r>
              <a:rPr lang="en-AU" sz="5067" spc="-13" err="1">
                <a:solidFill>
                  <a:srgbClr val="000000"/>
                </a:solidFill>
              </a:rPr>
              <a:t>quia</a:t>
            </a:r>
            <a:r>
              <a:rPr lang="en-AU" sz="5067" spc="-13">
                <a:solidFill>
                  <a:srgbClr val="000000"/>
                </a:solidFill>
              </a:rPr>
              <a:t>.”</a:t>
            </a:r>
            <a:endParaRPr sz="5067"/>
          </a:p>
        </p:txBody>
      </p:sp>
    </p:spTree>
    <p:extLst>
      <p:ext uri="{BB962C8B-B14F-4D97-AF65-F5344CB8AC3E}">
        <p14:creationId xmlns:p14="http://schemas.microsoft.com/office/powerpoint/2010/main" val="1356383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E64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1A0CECD-0DE0-084C-E5D0-B670D3126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436" y="220694"/>
            <a:ext cx="1579418" cy="31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6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E64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1A0CECD-0DE0-084C-E5D0-B670D3126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436" y="220694"/>
            <a:ext cx="1579418" cy="31831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FE0B4F7-53C8-C698-48AC-1A48900BD1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24" y="6463311"/>
            <a:ext cx="623220" cy="2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9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9208B61-21B4-793C-E77F-A697498486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48" y="220694"/>
            <a:ext cx="1579416" cy="31831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BDC88A2-DDD3-CF78-8989-8D3E28829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24" y="6463311"/>
            <a:ext cx="623220" cy="2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09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1A0CECD-0DE0-084C-E5D0-B670D3126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436" y="220694"/>
            <a:ext cx="1579418" cy="31831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C25EAC7-EF39-FBCC-23DF-998972C6F8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24" y="6463311"/>
            <a:ext cx="623220" cy="2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34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94913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09585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121917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828754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2438339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>
          <p15:clr>
            <a:srgbClr val="A4A3A4"/>
          </p15:clr>
        </p15:guide>
        <p15:guide id="6" orient="horz" pos="1131">
          <p15:clr>
            <a:srgbClr val="A4A3A4"/>
          </p15:clr>
        </p15:guide>
        <p15:guide id="8" orient="horz" pos="2876">
          <p15:clr>
            <a:srgbClr val="A4A3A4"/>
          </p15:clr>
        </p15:guide>
        <p15:guide id="9" pos="360">
          <p15:clr>
            <a:srgbClr val="A4A3A4"/>
          </p15:clr>
        </p15:guide>
        <p15:guide id="10" pos="5396">
          <p15:clr>
            <a:srgbClr val="A4A3A4"/>
          </p15:clr>
        </p15:guide>
        <p15:guide id="11" pos="1185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04326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09585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121917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828754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2438339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>
          <p15:clr>
            <a:srgbClr val="A4A3A4"/>
          </p15:clr>
        </p15:guide>
        <p15:guide id="6" orient="horz" pos="1131">
          <p15:clr>
            <a:srgbClr val="A4A3A4"/>
          </p15:clr>
        </p15:guide>
        <p15:guide id="8" orient="horz" pos="2876">
          <p15:clr>
            <a:srgbClr val="A4A3A4"/>
          </p15:clr>
        </p15:guide>
        <p15:guide id="9" pos="360">
          <p15:clr>
            <a:srgbClr val="A4A3A4"/>
          </p15:clr>
        </p15:guide>
        <p15:guide id="10" pos="5396">
          <p15:clr>
            <a:srgbClr val="A4A3A4"/>
          </p15:clr>
        </p15:guide>
        <p15:guide id="11" pos="1185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81203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09585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121917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828754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2438339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>
          <p15:clr>
            <a:srgbClr val="A4A3A4"/>
          </p15:clr>
        </p15:guide>
        <p15:guide id="6" orient="horz" pos="1131">
          <p15:clr>
            <a:srgbClr val="A4A3A4"/>
          </p15:clr>
        </p15:guide>
        <p15:guide id="8" orient="horz" pos="2876">
          <p15:clr>
            <a:srgbClr val="A4A3A4"/>
          </p15:clr>
        </p15:guide>
        <p15:guide id="9" pos="360">
          <p15:clr>
            <a:srgbClr val="A4A3A4"/>
          </p15:clr>
        </p15:guide>
        <p15:guide id="10" pos="5396">
          <p15:clr>
            <a:srgbClr val="A4A3A4"/>
          </p15:clr>
        </p15:guide>
        <p15:guide id="11" pos="1185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98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</p:sldLayoutIdLst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09585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121917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828754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2438339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>
          <p15:clr>
            <a:srgbClr val="A4A3A4"/>
          </p15:clr>
        </p15:guide>
        <p15:guide id="6" orient="horz" pos="1131">
          <p15:clr>
            <a:srgbClr val="A4A3A4"/>
          </p15:clr>
        </p15:guide>
        <p15:guide id="8" orient="horz" pos="2876">
          <p15:clr>
            <a:srgbClr val="A4A3A4"/>
          </p15:clr>
        </p15:guide>
        <p15:guide id="9" pos="360">
          <p15:clr>
            <a:srgbClr val="A4A3A4"/>
          </p15:clr>
        </p15:guide>
        <p15:guide id="10" pos="5396">
          <p15:clr>
            <a:srgbClr val="A4A3A4"/>
          </p15:clr>
        </p15:guide>
        <p15:guide id="11" pos="1185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08507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09585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121917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828754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2438339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>
          <p15:clr>
            <a:srgbClr val="A4A3A4"/>
          </p15:clr>
        </p15:guide>
        <p15:guide id="6" orient="horz" pos="1131">
          <p15:clr>
            <a:srgbClr val="A4A3A4"/>
          </p15:clr>
        </p15:guide>
        <p15:guide id="8" orient="horz" pos="2876">
          <p15:clr>
            <a:srgbClr val="A4A3A4"/>
          </p15:clr>
        </p15:guide>
        <p15:guide id="9" pos="360">
          <p15:clr>
            <a:srgbClr val="A4A3A4"/>
          </p15:clr>
        </p15:guide>
        <p15:guide id="10" pos="5396">
          <p15:clr>
            <a:srgbClr val="A4A3A4"/>
          </p15:clr>
        </p15:guide>
        <p15:guide id="11" pos="1185">
          <p15:clr>
            <a:srgbClr val="A4A3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45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1" r:id="rId2"/>
    <p:sldLayoutId id="2147483830" r:id="rId3"/>
    <p:sldLayoutId id="2147483827" r:id="rId4"/>
  </p:sldLayoutIdLst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609585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121917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828754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2438339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>
          <p15:clr>
            <a:srgbClr val="A4A3A4"/>
          </p15:clr>
        </p15:guide>
        <p15:guide id="6" orient="horz" pos="1131">
          <p15:clr>
            <a:srgbClr val="A4A3A4"/>
          </p15:clr>
        </p15:guide>
        <p15:guide id="8" orient="horz" pos="2876">
          <p15:clr>
            <a:srgbClr val="A4A3A4"/>
          </p15:clr>
        </p15:guide>
        <p15:guide id="9" pos="360">
          <p15:clr>
            <a:srgbClr val="A4A3A4"/>
          </p15:clr>
        </p15:guide>
        <p15:guide id="10" pos="5396">
          <p15:clr>
            <a:srgbClr val="A4A3A4"/>
          </p15:clr>
        </p15:guide>
        <p15:guide id="11" pos="118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hyperlink" Target="https://plus.sydney.edu.au/" TargetMode="External"/><Relationship Id="rId4" Type="http://schemas.openxmlformats.org/officeDocument/2006/relationships/hyperlink" Target="https://doi.org/10.25910/57M8-SQ3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svg"/><Relationship Id="rId3" Type="http://schemas.openxmlformats.org/officeDocument/2006/relationships/hyperlink" Target="https://plus.sydney.edu.au/brand-leadership-sprint/" TargetMode="External"/><Relationship Id="rId7" Type="http://schemas.openxmlformats.org/officeDocument/2006/relationships/image" Target="../media/image52.svg"/><Relationship Id="rId12" Type="http://schemas.openxmlformats.org/officeDocument/2006/relationships/image" Target="../media/image57.png"/><Relationship Id="rId2" Type="http://schemas.openxmlformats.org/officeDocument/2006/relationships/hyperlink" Target="https://plus.sydney.edu.au/ai-fluency-sprint/" TargetMode="External"/><Relationship Id="rId16" Type="http://schemas.openxmlformats.org/officeDocument/2006/relationships/hyperlink" Target="mailto:executive.plus@sydney.edu.au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hyperlink" Target="https://plus.sydney.edu.au/geopolitics/" TargetMode="External"/><Relationship Id="rId15" Type="http://schemas.openxmlformats.org/officeDocument/2006/relationships/hyperlink" Target="https://plus.sydney.edu.au/our-sprints/" TargetMode="External"/><Relationship Id="rId10" Type="http://schemas.openxmlformats.org/officeDocument/2006/relationships/image" Target="../media/image55.png"/><Relationship Id="rId4" Type="http://schemas.openxmlformats.org/officeDocument/2006/relationships/hyperlink" Target="https://plus.sydney.edu.au/net-zero/" TargetMode="External"/><Relationship Id="rId9" Type="http://schemas.openxmlformats.org/officeDocument/2006/relationships/image" Target="../media/image54.svg"/><Relationship Id="rId14" Type="http://schemas.openxmlformats.org/officeDocument/2006/relationships/image" Target="../media/image5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4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rofile of a person&#10;&#10;Description automatically generated">
            <a:extLst>
              <a:ext uri="{FF2B5EF4-FFF2-40B4-BE49-F238E27FC236}">
                <a16:creationId xmlns:a16="http://schemas.microsoft.com/office/drawing/2014/main" id="{1E344195-01E2-B7E6-EE84-163E4D9FC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70E025-2676-5F6A-1D07-415F1963A5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25323" y="5432364"/>
            <a:ext cx="79596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 fontAlgn="base"/>
            <a:r>
              <a:rPr lang="en-AU" sz="1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Referencing in academic publications</a:t>
            </a:r>
            <a:r>
              <a:rPr lang="en-US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0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Peter, S., Riemer, K., Norman, P. (2024). The 2025 Skills Horizon.</a:t>
            </a:r>
            <a:r>
              <a:rPr lang="en-US" sz="1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1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0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Sydney Executive Plus, The University of Sydney, </a:t>
            </a:r>
            <a:r>
              <a:rPr lang="en-AU" sz="10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https://doi.org/10.25910/57M8-SQ33</a:t>
            </a:r>
            <a:endParaRPr lang="en-AU" sz="1000" b="0" i="1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0" fontAlgn="base"/>
            <a:r>
              <a:rPr lang="en-US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r" rtl="0" fontAlgn="base"/>
            <a:r>
              <a:rPr lang="en-AU" sz="1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Referencing on social media</a:t>
            </a:r>
            <a:r>
              <a:rPr lang="en-US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en-US" sz="1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0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include the report URL: </a:t>
            </a:r>
            <a:r>
              <a:rPr lang="en-AU" sz="10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plus.sydney.edu.au/horizon</a:t>
            </a:r>
            <a:endParaRPr lang="en-US" sz="1000" b="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A368A16-4007-15EC-E1BC-FE0123D063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064" y="1230676"/>
            <a:ext cx="7321893" cy="3308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73FED3-3D5A-DF5E-8F2A-64F03F870284}"/>
              </a:ext>
            </a:extLst>
          </p:cNvPr>
          <p:cNvSpPr txBox="1"/>
          <p:nvPr/>
        </p:nvSpPr>
        <p:spPr>
          <a:xfrm>
            <a:off x="2938967" y="-702361"/>
            <a:ext cx="6314065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AU" sz="1600" b="1" dirty="0"/>
              <a:t>This slide deck includes animations. </a:t>
            </a:r>
            <a:br>
              <a:rPr lang="en-AU" sz="1600" b="1" dirty="0"/>
            </a:br>
            <a:r>
              <a:rPr lang="en-AU" sz="1600" b="1" dirty="0"/>
              <a:t>Some slides will only show all content in presenter mode.</a:t>
            </a:r>
          </a:p>
        </p:txBody>
      </p:sp>
    </p:spTree>
    <p:extLst>
      <p:ext uri="{BB962C8B-B14F-4D97-AF65-F5344CB8AC3E}">
        <p14:creationId xmlns:p14="http://schemas.microsoft.com/office/powerpoint/2010/main" val="401088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diagram of a diagram&#10;&#10;Description automatically generated">
            <a:extLst>
              <a:ext uri="{FF2B5EF4-FFF2-40B4-BE49-F238E27FC236}">
                <a16:creationId xmlns:a16="http://schemas.microsoft.com/office/drawing/2014/main" id="{276BD034-5F90-3897-7FA2-22677F463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45" y="1818806"/>
            <a:ext cx="4051300" cy="44638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8F7A8B4-43E2-FC9B-0AAA-DA7FF49650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754" y="659185"/>
            <a:ext cx="4051300" cy="911225"/>
          </a:xfrm>
        </p:spPr>
        <p:txBody>
          <a:bodyPr/>
          <a:lstStyle/>
          <a:p>
            <a:pPr algn="l">
              <a:lnSpc>
                <a:spcPts val="3200"/>
              </a:lnSpc>
            </a:pP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across</a:t>
            </a:r>
            <a:b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endParaRPr lang="en-US" sz="40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2B3AB0C-1BD3-C5D9-3AA4-CD524AADB7CB}"/>
              </a:ext>
            </a:extLst>
          </p:cNvPr>
          <p:cNvSpPr txBox="1">
            <a:spLocks/>
          </p:cNvSpPr>
          <p:nvPr/>
        </p:nvSpPr>
        <p:spPr>
          <a:xfrm>
            <a:off x="323274" y="353248"/>
            <a:ext cx="3392078" cy="295992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rgbClr val="71A4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BLOB 3</a:t>
            </a:r>
            <a:endParaRPr lang="en-US" sz="1400">
              <a:solidFill>
                <a:srgbClr val="71A4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2A110E-B9A3-44AA-2667-DFC16EFBE61E}"/>
              </a:ext>
            </a:extLst>
          </p:cNvPr>
          <p:cNvGrpSpPr/>
          <p:nvPr/>
        </p:nvGrpSpPr>
        <p:grpSpPr>
          <a:xfrm>
            <a:off x="5249929" y="2196141"/>
            <a:ext cx="6228661" cy="3759200"/>
            <a:chOff x="5314583" y="1919050"/>
            <a:chExt cx="6228661" cy="37592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3F7F343-AA60-9CE3-9777-67AE342514A8}"/>
                </a:ext>
              </a:extLst>
            </p:cNvPr>
            <p:cNvGrpSpPr/>
            <p:nvPr/>
          </p:nvGrpSpPr>
          <p:grpSpPr>
            <a:xfrm>
              <a:off x="5314583" y="1919050"/>
              <a:ext cx="6228661" cy="3759200"/>
              <a:chOff x="5208706" y="1874669"/>
              <a:chExt cx="6228661" cy="3759200"/>
            </a:xfrm>
          </p:grpSpPr>
          <p:pic>
            <p:nvPicPr>
              <p:cNvPr id="7" name="Picture 6" descr="A blue and black object&#10;&#10;Description automatically generated with medium confidence">
                <a:extLst>
                  <a:ext uri="{FF2B5EF4-FFF2-40B4-BE49-F238E27FC236}">
                    <a16:creationId xmlns:a16="http://schemas.microsoft.com/office/drawing/2014/main" id="{B8514722-EE5F-4E6E-623D-17B0A008E2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8266" y="1874669"/>
                <a:ext cx="2679700" cy="3759200"/>
              </a:xfrm>
              <a:prstGeom prst="rect">
                <a:avLst/>
              </a:prstGeom>
            </p:spPr>
          </p:pic>
          <p:sp>
            <p:nvSpPr>
              <p:cNvPr id="21" name="Subtitle 2">
                <a:extLst>
                  <a:ext uri="{FF2B5EF4-FFF2-40B4-BE49-F238E27FC236}">
                    <a16:creationId xmlns:a16="http://schemas.microsoft.com/office/drawing/2014/main" id="{3C5262CC-F019-07F3-5BB8-81E87CB70F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08706" y="4790257"/>
                <a:ext cx="1743707" cy="622264"/>
              </a:xfrm>
            </p:spPr>
            <p:txBody>
              <a:bodyPr/>
              <a:lstStyle>
                <a:lvl1pPr marL="0" indent="0" algn="ctr">
                  <a:buClr>
                    <a:schemeClr val="tx2"/>
                  </a:buClr>
                  <a:buFont typeface="Arial" panose="020B0604020202020204" pitchFamily="34" charset="0"/>
                  <a:buNone/>
                  <a:defRPr sz="24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indent="0" algn="ctr">
                  <a:buFont typeface="Arial" panose="020B0604020202020204" pitchFamily="34" charset="0"/>
                  <a:buNone/>
                  <a:defRPr sz="20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indent="0" algn="ctr">
                  <a:buFont typeface="Arial" panose="020B0604020202020204" pitchFamily="34" charset="0"/>
                  <a:buNone/>
                  <a:defRPr sz="1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indent="0" algn="ctr">
                  <a:buFont typeface="Arial" panose="020B0604020202020204" pitchFamily="34" charset="0"/>
                  <a:buNone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indent="0" algn="ctr">
                  <a:buFont typeface="Arial" panose="020B0604020202020204" pitchFamily="34" charset="0"/>
                  <a:buNone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6pPr>
                <a:lvl7pPr marL="2743131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7pPr>
                <a:lvl8pPr marL="3200320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8pPr>
                <a:lvl9pPr marL="3657509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PRODUCTIVE</a:t>
                </a:r>
              </a:p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WORK</a:t>
                </a:r>
              </a:p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COMMUNITIES</a:t>
                </a:r>
              </a:p>
            </p:txBody>
          </p:sp>
          <p:sp>
            <p:nvSpPr>
              <p:cNvPr id="28" name="Subtitle 2">
                <a:extLst>
                  <a:ext uri="{FF2B5EF4-FFF2-40B4-BE49-F238E27FC236}">
                    <a16:creationId xmlns:a16="http://schemas.microsoft.com/office/drawing/2014/main" id="{E9D55694-B8F3-FB43-3465-FA3AF49BBD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8439" y="3380850"/>
                <a:ext cx="1232562" cy="434791"/>
              </a:xfrm>
            </p:spPr>
            <p:txBody>
              <a:bodyPr/>
              <a:lstStyle>
                <a:lvl1pPr marL="0" indent="0" algn="ctr">
                  <a:buClr>
                    <a:schemeClr val="tx2"/>
                  </a:buClr>
                  <a:buFont typeface="Arial" panose="020B0604020202020204" pitchFamily="34" charset="0"/>
                  <a:buNone/>
                  <a:defRPr sz="24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indent="0" algn="ctr">
                  <a:buFont typeface="Arial" panose="020B0604020202020204" pitchFamily="34" charset="0"/>
                  <a:buNone/>
                  <a:defRPr sz="20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indent="0" algn="ctr">
                  <a:buFont typeface="Arial" panose="020B0604020202020204" pitchFamily="34" charset="0"/>
                  <a:buNone/>
                  <a:defRPr sz="1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indent="0" algn="ctr">
                  <a:buFont typeface="Arial" panose="020B0604020202020204" pitchFamily="34" charset="0"/>
                  <a:buNone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indent="0" algn="ctr">
                  <a:buFont typeface="Arial" panose="020B0604020202020204" pitchFamily="34" charset="0"/>
                  <a:buNone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6pPr>
                <a:lvl7pPr marL="2743131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7pPr>
                <a:lvl8pPr marL="3200320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8pPr>
                <a:lvl9pPr marL="3657509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INCLUSIVE</a:t>
                </a:r>
              </a:p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LEADERSHIP</a:t>
                </a:r>
              </a:p>
            </p:txBody>
          </p:sp>
          <p:sp>
            <p:nvSpPr>
              <p:cNvPr id="33" name="Subtitle 2">
                <a:extLst>
                  <a:ext uri="{FF2B5EF4-FFF2-40B4-BE49-F238E27FC236}">
                    <a16:creationId xmlns:a16="http://schemas.microsoft.com/office/drawing/2014/main" id="{B91CDF09-D987-78BB-D7F5-7DD6D3BD85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51316" y="1916126"/>
                <a:ext cx="1762408" cy="434791"/>
              </a:xfrm>
            </p:spPr>
            <p:txBody>
              <a:bodyPr/>
              <a:lstStyle>
                <a:lvl1pPr marL="0" indent="0" algn="ctr">
                  <a:buClr>
                    <a:schemeClr val="tx2"/>
                  </a:buClr>
                  <a:buFont typeface="Arial" panose="020B0604020202020204" pitchFamily="34" charset="0"/>
                  <a:buNone/>
                  <a:defRPr sz="24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indent="0" algn="ctr">
                  <a:buFont typeface="Arial" panose="020B0604020202020204" pitchFamily="34" charset="0"/>
                  <a:buNone/>
                  <a:defRPr sz="20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indent="0" algn="ctr">
                  <a:buFont typeface="Arial" panose="020B0604020202020204" pitchFamily="34" charset="0"/>
                  <a:buNone/>
                  <a:defRPr sz="1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indent="0" algn="ctr">
                  <a:buFont typeface="Arial" panose="020B0604020202020204" pitchFamily="34" charset="0"/>
                  <a:buNone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indent="0" algn="ctr">
                  <a:buFont typeface="Arial" panose="020B0604020202020204" pitchFamily="34" charset="0"/>
                  <a:buNone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6pPr>
                <a:lvl7pPr marL="2743131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7pPr>
                <a:lvl8pPr marL="3200320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8pPr>
                <a:lvl9pPr marL="3657509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PERSUASIVE</a:t>
                </a:r>
              </a:p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STORY CRAFTING</a:t>
                </a:r>
              </a:p>
            </p:txBody>
          </p:sp>
          <p:sp>
            <p:nvSpPr>
              <p:cNvPr id="34" name="Subtitle 2">
                <a:extLst>
                  <a:ext uri="{FF2B5EF4-FFF2-40B4-BE49-F238E27FC236}">
                    <a16:creationId xmlns:a16="http://schemas.microsoft.com/office/drawing/2014/main" id="{67C17594-6369-2962-6C19-4D99645667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38219" y="2702540"/>
                <a:ext cx="1699148" cy="583389"/>
              </a:xfrm>
            </p:spPr>
            <p:txBody>
              <a:bodyPr/>
              <a:lstStyle>
                <a:lvl1pPr marL="0" indent="0" algn="ctr">
                  <a:buClr>
                    <a:schemeClr val="tx2"/>
                  </a:buClr>
                  <a:buFont typeface="Arial" panose="020B0604020202020204" pitchFamily="34" charset="0"/>
                  <a:buNone/>
                  <a:defRPr sz="24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indent="0" algn="ctr">
                  <a:buFont typeface="Arial" panose="020B0604020202020204" pitchFamily="34" charset="0"/>
                  <a:buNone/>
                  <a:defRPr sz="20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indent="0" algn="ctr">
                  <a:buFont typeface="Arial" panose="020B0604020202020204" pitchFamily="34" charset="0"/>
                  <a:buNone/>
                  <a:defRPr sz="1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indent="0" algn="ctr">
                  <a:buFont typeface="Arial" panose="020B0604020202020204" pitchFamily="34" charset="0"/>
                  <a:buNone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indent="0" algn="ctr">
                  <a:buFont typeface="Arial" panose="020B0604020202020204" pitchFamily="34" charset="0"/>
                  <a:buNone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6pPr>
                <a:lvl7pPr marL="2743131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7pPr>
                <a:lvl8pPr marL="3200320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8pPr>
                <a:lvl9pPr marL="3657509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LEADING</a:t>
                </a:r>
              </a:p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ACROSS</a:t>
                </a:r>
              </a:p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GENERATIONS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FAE0ED4-5B8A-BC2E-3DBA-C34188A19A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64378" y="5101389"/>
                <a:ext cx="101026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Subtitle 2">
                <a:extLst>
                  <a:ext uri="{FF2B5EF4-FFF2-40B4-BE49-F238E27FC236}">
                    <a16:creationId xmlns:a16="http://schemas.microsoft.com/office/drawing/2014/main" id="{77CE24F6-B2D5-E655-9AF4-EF1B36E628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07692" y="4391445"/>
                <a:ext cx="1560275" cy="434791"/>
              </a:xfrm>
            </p:spPr>
            <p:txBody>
              <a:bodyPr/>
              <a:lstStyle>
                <a:lvl1pPr marL="0" indent="0" algn="ctr">
                  <a:buClr>
                    <a:schemeClr val="tx2"/>
                  </a:buClr>
                  <a:buFont typeface="Arial" panose="020B0604020202020204" pitchFamily="34" charset="0"/>
                  <a:buNone/>
                  <a:defRPr sz="24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indent="0" algn="ctr">
                  <a:buFont typeface="Arial" panose="020B0604020202020204" pitchFamily="34" charset="0"/>
                  <a:buNone/>
                  <a:defRPr sz="20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indent="0" algn="ctr">
                  <a:buFont typeface="Arial" panose="020B0604020202020204" pitchFamily="34" charset="0"/>
                  <a:buNone/>
                  <a:defRPr sz="1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indent="0" algn="ctr">
                  <a:buFont typeface="Arial" panose="020B0604020202020204" pitchFamily="34" charset="0"/>
                  <a:buNone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indent="0" algn="ctr">
                  <a:buFont typeface="Arial" panose="020B0604020202020204" pitchFamily="34" charset="0"/>
                  <a:buNone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6pPr>
                <a:lvl7pPr marL="2743131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7pPr>
                <a:lvl8pPr marL="3200320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8pPr>
                <a:lvl9pPr marL="3657509" indent="0" algn="ctr">
                  <a:buNone/>
                  <a:defRPr sz="16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MANAGING</a:t>
                </a:r>
              </a:p>
              <a:p>
                <a:r>
                  <a:rPr lang="en-US" sz="1200">
                    <a:solidFill>
                      <a:srgbClr val="5F9688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WITH PURPOSE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C3A9C3C-7E18-D92F-6C5B-4863BB869F4D}"/>
                  </a:ext>
                </a:extLst>
              </p:cNvPr>
              <p:cNvGrpSpPr/>
              <p:nvPr/>
            </p:nvGrpSpPr>
            <p:grpSpPr>
              <a:xfrm rot="16200000" flipV="1">
                <a:off x="7167461" y="3452562"/>
                <a:ext cx="316679" cy="1134105"/>
                <a:chOff x="8085223" y="3003178"/>
                <a:chExt cx="316679" cy="1134105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0886AF24-CB53-ADF8-43EE-B5B0C86439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7518170" y="3570231"/>
                  <a:ext cx="113410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05A565D-69FD-EB65-7A97-D360F5E0B0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8243563" y="3978943"/>
                  <a:ext cx="0" cy="31667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88B3BBC-5A3E-14E6-90C9-B21A75444B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49542" y="4608841"/>
                <a:ext cx="85842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425AD6A-56DC-FBBF-EEDB-D2F7FF8478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53803" y="3012706"/>
                <a:ext cx="883447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5BE3C3-3AAA-19CF-0F01-E3D615B41A10}"/>
                </a:ext>
              </a:extLst>
            </p:cNvPr>
            <p:cNvGrpSpPr/>
            <p:nvPr/>
          </p:nvGrpSpPr>
          <p:grpSpPr>
            <a:xfrm flipV="1">
              <a:off x="7682009" y="2142956"/>
              <a:ext cx="1134105" cy="316680"/>
              <a:chOff x="7017025" y="4058056"/>
              <a:chExt cx="1134105" cy="31668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08204CE-1D73-F4CB-4F95-42B6665558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17025" y="4374736"/>
                <a:ext cx="113410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D9032BE-0EC3-4571-86B8-4FE5A9E145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7026" y="4058056"/>
                <a:ext cx="0" cy="3166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8388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3D13FA-095D-4F8F-A065-FCC33994032A}"/>
              </a:ext>
            </a:extLst>
          </p:cNvPr>
          <p:cNvSpPr txBox="1"/>
          <p:nvPr/>
        </p:nvSpPr>
        <p:spPr>
          <a:xfrm>
            <a:off x="9352546" y="6465917"/>
            <a:ext cx="25354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AU" sz="8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Source: The 2025 Skills Horizon (Peter et al 2024)</a:t>
            </a:r>
            <a:endParaRPr lang="en-US" sz="800" b="0" i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black and white text with white text&#10;&#10;Description automatically generated">
            <a:extLst>
              <a:ext uri="{FF2B5EF4-FFF2-40B4-BE49-F238E27FC236}">
                <a16:creationId xmlns:a16="http://schemas.microsoft.com/office/drawing/2014/main" id="{9189F063-215D-B267-6708-1C799E9C7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279" y="2343563"/>
            <a:ext cx="1473200" cy="1244600"/>
          </a:xfrm>
          <a:prstGeom prst="rect">
            <a:avLst/>
          </a:prstGeom>
        </p:spPr>
      </p:pic>
      <p:pic>
        <p:nvPicPr>
          <p:cNvPr id="10" name="Picture 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4EBF29B4-4A09-BD8A-7112-B0AE80476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904" y="4165370"/>
            <a:ext cx="1473200" cy="1257300"/>
          </a:xfrm>
          <a:prstGeom prst="rect">
            <a:avLst/>
          </a:prstGeom>
        </p:spPr>
      </p:pic>
      <p:pic>
        <p:nvPicPr>
          <p:cNvPr id="12" name="Picture 11" descr="A black and white background with white text&#10;&#10;Description automatically generated">
            <a:extLst>
              <a:ext uri="{FF2B5EF4-FFF2-40B4-BE49-F238E27FC236}">
                <a16:creationId xmlns:a16="http://schemas.microsoft.com/office/drawing/2014/main" id="{757FCDCD-8261-BF14-2282-67EC0D621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531" y="2343563"/>
            <a:ext cx="1549400" cy="1244600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86EB4C89-EF72-55FD-71A1-1AC26A99E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2756" y="4165370"/>
            <a:ext cx="1346200" cy="1257300"/>
          </a:xfrm>
          <a:prstGeom prst="rect">
            <a:avLst/>
          </a:prstGeom>
        </p:spPr>
      </p:pic>
      <p:pic>
        <p:nvPicPr>
          <p:cNvPr id="16" name="Picture 1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1F7AE4C-DB56-2FD4-F9DA-4F1F7E8A0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6179" y="2307349"/>
            <a:ext cx="1600200" cy="1244600"/>
          </a:xfrm>
          <a:prstGeom prst="rect">
            <a:avLst/>
          </a:prstGeom>
        </p:spPr>
      </p:pic>
      <p:pic>
        <p:nvPicPr>
          <p:cNvPr id="18" name="Picture 17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71081FD6-F0DA-2CCA-C762-F992863438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6979" y="4165370"/>
            <a:ext cx="1498600" cy="1267714"/>
          </a:xfrm>
          <a:prstGeom prst="rect">
            <a:avLst/>
          </a:prstGeom>
        </p:spPr>
      </p:pic>
      <p:pic>
        <p:nvPicPr>
          <p:cNvPr id="20" name="Picture 1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B4863F5A-5391-FC60-95D6-F579F37736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0188" y="663728"/>
            <a:ext cx="1054100" cy="1295400"/>
          </a:xfrm>
          <a:prstGeom prst="rect">
            <a:avLst/>
          </a:prstGeom>
        </p:spPr>
      </p:pic>
      <p:pic>
        <p:nvPicPr>
          <p:cNvPr id="22" name="Picture 2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74778BEE-F8A9-71A0-6701-F053291EAC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3321" y="2307349"/>
            <a:ext cx="1219200" cy="1244600"/>
          </a:xfrm>
          <a:prstGeom prst="rect">
            <a:avLst/>
          </a:prstGeom>
        </p:spPr>
      </p:pic>
      <p:pic>
        <p:nvPicPr>
          <p:cNvPr id="24" name="Picture 2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82715158-18E9-DC0D-BC7F-C95592DE95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9688" y="4175784"/>
            <a:ext cx="1435100" cy="125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D4EAF-FA94-A94C-D476-6F77EF308F7F}"/>
              </a:ext>
            </a:extLst>
          </p:cNvPr>
          <p:cNvSpPr txBox="1">
            <a:spLocks/>
          </p:cNvSpPr>
          <p:nvPr/>
        </p:nvSpPr>
        <p:spPr>
          <a:xfrm>
            <a:off x="313648" y="658062"/>
            <a:ext cx="7107429" cy="107278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across difference,</a:t>
            </a:r>
            <a:b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numbers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A7854B-27B0-4F5C-113C-E566B54D533F}"/>
              </a:ext>
            </a:extLst>
          </p:cNvPr>
          <p:cNvCxnSpPr>
            <a:cxnSpLocks/>
          </p:cNvCxnSpPr>
          <p:nvPr/>
        </p:nvCxnSpPr>
        <p:spPr>
          <a:xfrm>
            <a:off x="2666408" y="1838226"/>
            <a:ext cx="4345" cy="458857"/>
          </a:xfrm>
          <a:prstGeom prst="line">
            <a:avLst/>
          </a:prstGeom>
          <a:ln w="15875">
            <a:solidFill>
              <a:schemeClr val="accent3"/>
            </a:solidFill>
            <a:prstDash val="dash"/>
            <a:headEnd type="oval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530C1A-161E-724E-723E-9F48521FF451}"/>
              </a:ext>
            </a:extLst>
          </p:cNvPr>
          <p:cNvCxnSpPr>
            <a:cxnSpLocks/>
          </p:cNvCxnSpPr>
          <p:nvPr/>
        </p:nvCxnSpPr>
        <p:spPr>
          <a:xfrm flipV="1">
            <a:off x="9340586" y="5608948"/>
            <a:ext cx="0" cy="480768"/>
          </a:xfrm>
          <a:prstGeom prst="line">
            <a:avLst/>
          </a:prstGeom>
          <a:ln w="15875">
            <a:solidFill>
              <a:schemeClr val="accent3"/>
            </a:solidFill>
            <a:prstDash val="dash"/>
            <a:headEnd type="oval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526440-7588-ADFC-6A6D-5E48EF0D1F31}"/>
              </a:ext>
            </a:extLst>
          </p:cNvPr>
          <p:cNvCxnSpPr>
            <a:cxnSpLocks/>
          </p:cNvCxnSpPr>
          <p:nvPr/>
        </p:nvCxnSpPr>
        <p:spPr>
          <a:xfrm>
            <a:off x="4900656" y="3676453"/>
            <a:ext cx="0" cy="365616"/>
          </a:xfrm>
          <a:prstGeom prst="line">
            <a:avLst/>
          </a:prstGeom>
          <a:ln w="15875">
            <a:solidFill>
              <a:schemeClr val="accent3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06D2F7-4134-EE2D-0A89-F0815CE244C7}"/>
              </a:ext>
            </a:extLst>
          </p:cNvPr>
          <p:cNvCxnSpPr>
            <a:cxnSpLocks/>
          </p:cNvCxnSpPr>
          <p:nvPr/>
        </p:nvCxnSpPr>
        <p:spPr>
          <a:xfrm>
            <a:off x="2675930" y="3676453"/>
            <a:ext cx="0" cy="365616"/>
          </a:xfrm>
          <a:prstGeom prst="line">
            <a:avLst/>
          </a:prstGeom>
          <a:ln w="15875">
            <a:solidFill>
              <a:schemeClr val="accent3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5D4A4A-552D-5D9F-91DB-154179C0C1B1}"/>
              </a:ext>
            </a:extLst>
          </p:cNvPr>
          <p:cNvGrpSpPr/>
          <p:nvPr/>
        </p:nvGrpSpPr>
        <p:grpSpPr>
          <a:xfrm>
            <a:off x="2653446" y="1663280"/>
            <a:ext cx="2233401" cy="4445290"/>
            <a:chOff x="2747716" y="1663280"/>
            <a:chExt cx="2233401" cy="444529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27ECC7D-0843-E5BF-B822-C44B6C5B97D4}"/>
                </a:ext>
              </a:extLst>
            </p:cNvPr>
            <p:cNvCxnSpPr>
              <a:cxnSpLocks/>
            </p:cNvCxnSpPr>
            <p:nvPr/>
          </p:nvCxnSpPr>
          <p:spPr>
            <a:xfrm>
              <a:off x="3867362" y="2224726"/>
              <a:ext cx="0" cy="3384222"/>
            </a:xfrm>
            <a:prstGeom prst="line">
              <a:avLst/>
            </a:prstGeom>
            <a:ln w="15875">
              <a:solidFill>
                <a:schemeClr val="accent3"/>
              </a:solidFill>
              <a:prstDash val="dash"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Oval 46">
              <a:extLst>
                <a:ext uri="{FF2B5EF4-FFF2-40B4-BE49-F238E27FC236}">
                  <a16:creationId xmlns:a16="http://schemas.microsoft.com/office/drawing/2014/main" id="{B8B1CAEE-4C52-CD9C-5F33-0B9540E9457F}"/>
                </a:ext>
              </a:extLst>
            </p:cNvPr>
            <p:cNvSpPr/>
            <p:nvPr/>
          </p:nvSpPr>
          <p:spPr>
            <a:xfrm>
              <a:off x="2747716" y="5548747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46">
              <a:extLst>
                <a:ext uri="{FF2B5EF4-FFF2-40B4-BE49-F238E27FC236}">
                  <a16:creationId xmlns:a16="http://schemas.microsoft.com/office/drawing/2014/main" id="{87308B2B-6781-9B89-050D-E7D621594C21}"/>
                </a:ext>
              </a:extLst>
            </p:cNvPr>
            <p:cNvSpPr/>
            <p:nvPr/>
          </p:nvSpPr>
          <p:spPr>
            <a:xfrm flipV="1">
              <a:off x="3861471" y="1663280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95AFBE-4148-4E40-141B-340F3F75D276}"/>
              </a:ext>
            </a:extLst>
          </p:cNvPr>
          <p:cNvGrpSpPr/>
          <p:nvPr/>
        </p:nvGrpSpPr>
        <p:grpSpPr>
          <a:xfrm>
            <a:off x="4887599" y="1663280"/>
            <a:ext cx="2233401" cy="4445290"/>
            <a:chOff x="2747716" y="1663280"/>
            <a:chExt cx="2233401" cy="444529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F625877-33E5-6055-B8C3-64A568408B33}"/>
                </a:ext>
              </a:extLst>
            </p:cNvPr>
            <p:cNvCxnSpPr>
              <a:cxnSpLocks/>
            </p:cNvCxnSpPr>
            <p:nvPr/>
          </p:nvCxnSpPr>
          <p:spPr>
            <a:xfrm>
              <a:off x="3867362" y="2224726"/>
              <a:ext cx="0" cy="3384222"/>
            </a:xfrm>
            <a:prstGeom prst="line">
              <a:avLst/>
            </a:prstGeom>
            <a:ln w="15875">
              <a:solidFill>
                <a:schemeClr val="accent3"/>
              </a:solidFill>
              <a:prstDash val="dash"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Oval 46">
              <a:extLst>
                <a:ext uri="{FF2B5EF4-FFF2-40B4-BE49-F238E27FC236}">
                  <a16:creationId xmlns:a16="http://schemas.microsoft.com/office/drawing/2014/main" id="{A0E31DBF-40E0-0F27-1104-60D651761764}"/>
                </a:ext>
              </a:extLst>
            </p:cNvPr>
            <p:cNvSpPr/>
            <p:nvPr/>
          </p:nvSpPr>
          <p:spPr>
            <a:xfrm>
              <a:off x="2747716" y="5548747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46">
              <a:extLst>
                <a:ext uri="{FF2B5EF4-FFF2-40B4-BE49-F238E27FC236}">
                  <a16:creationId xmlns:a16="http://schemas.microsoft.com/office/drawing/2014/main" id="{9CB179CF-80EC-8CF0-7D53-50C423336861}"/>
                </a:ext>
              </a:extLst>
            </p:cNvPr>
            <p:cNvSpPr/>
            <p:nvPr/>
          </p:nvSpPr>
          <p:spPr>
            <a:xfrm flipV="1">
              <a:off x="3861471" y="1663280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AFA5F1-53E6-8195-D084-202E2047B225}"/>
              </a:ext>
            </a:extLst>
          </p:cNvPr>
          <p:cNvGrpSpPr/>
          <p:nvPr/>
        </p:nvGrpSpPr>
        <p:grpSpPr>
          <a:xfrm>
            <a:off x="7112325" y="0"/>
            <a:ext cx="1119646" cy="6108570"/>
            <a:chOff x="2747716" y="0"/>
            <a:chExt cx="1119646" cy="610857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459B25-09DA-83B3-E224-EAB2AAC0CE07}"/>
                </a:ext>
              </a:extLst>
            </p:cNvPr>
            <p:cNvCxnSpPr>
              <a:cxnSpLocks/>
            </p:cNvCxnSpPr>
            <p:nvPr/>
          </p:nvCxnSpPr>
          <p:spPr>
            <a:xfrm>
              <a:off x="3867362" y="0"/>
              <a:ext cx="0" cy="5608948"/>
            </a:xfrm>
            <a:prstGeom prst="line">
              <a:avLst/>
            </a:prstGeom>
            <a:ln w="15875">
              <a:solidFill>
                <a:schemeClr val="accent3"/>
              </a:solidFill>
              <a:prstDash val="dash"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Oval 46">
              <a:extLst>
                <a:ext uri="{FF2B5EF4-FFF2-40B4-BE49-F238E27FC236}">
                  <a16:creationId xmlns:a16="http://schemas.microsoft.com/office/drawing/2014/main" id="{2770CD6F-09BB-DA3E-7D88-96EED8AC07B4}"/>
                </a:ext>
              </a:extLst>
            </p:cNvPr>
            <p:cNvSpPr/>
            <p:nvPr/>
          </p:nvSpPr>
          <p:spPr>
            <a:xfrm>
              <a:off x="2747716" y="5548747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B437B3-098F-20E4-547E-9BBD971F560E}"/>
              </a:ext>
            </a:extLst>
          </p:cNvPr>
          <p:cNvCxnSpPr>
            <a:cxnSpLocks/>
          </p:cNvCxnSpPr>
          <p:nvPr/>
        </p:nvCxnSpPr>
        <p:spPr>
          <a:xfrm>
            <a:off x="9350107" y="3676453"/>
            <a:ext cx="0" cy="365616"/>
          </a:xfrm>
          <a:prstGeom prst="line">
            <a:avLst/>
          </a:prstGeom>
          <a:ln w="15875">
            <a:solidFill>
              <a:schemeClr val="accent3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455D8FE-D15B-5808-85E0-E5E22960D016}"/>
              </a:ext>
            </a:extLst>
          </p:cNvPr>
          <p:cNvCxnSpPr>
            <a:cxnSpLocks/>
          </p:cNvCxnSpPr>
          <p:nvPr/>
        </p:nvCxnSpPr>
        <p:spPr>
          <a:xfrm>
            <a:off x="7115954" y="3676453"/>
            <a:ext cx="0" cy="365616"/>
          </a:xfrm>
          <a:prstGeom prst="line">
            <a:avLst/>
          </a:prstGeom>
          <a:ln w="15875">
            <a:solidFill>
              <a:schemeClr val="accent3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1116DFD-7AB4-6001-F7D3-4B95A0E061DC}"/>
              </a:ext>
            </a:extLst>
          </p:cNvPr>
          <p:cNvCxnSpPr>
            <a:cxnSpLocks/>
          </p:cNvCxnSpPr>
          <p:nvPr/>
        </p:nvCxnSpPr>
        <p:spPr>
          <a:xfrm>
            <a:off x="9350107" y="1998482"/>
            <a:ext cx="0" cy="365616"/>
          </a:xfrm>
          <a:prstGeom prst="line">
            <a:avLst/>
          </a:prstGeom>
          <a:ln w="15875">
            <a:solidFill>
              <a:schemeClr val="accent3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226EA79-CC43-549D-E9EC-F617AE6E7B88}"/>
              </a:ext>
            </a:extLst>
          </p:cNvPr>
          <p:cNvCxnSpPr>
            <a:cxnSpLocks/>
          </p:cNvCxnSpPr>
          <p:nvPr/>
        </p:nvCxnSpPr>
        <p:spPr>
          <a:xfrm flipH="1">
            <a:off x="9343472" y="0"/>
            <a:ext cx="6635" cy="658062"/>
          </a:xfrm>
          <a:prstGeom prst="line">
            <a:avLst/>
          </a:prstGeom>
          <a:ln w="15875">
            <a:solidFill>
              <a:schemeClr val="accent3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9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diagram of a different approach&#10;&#10;Description automatically generated with medium confidence">
            <a:extLst>
              <a:ext uri="{FF2B5EF4-FFF2-40B4-BE49-F238E27FC236}">
                <a16:creationId xmlns:a16="http://schemas.microsoft.com/office/drawing/2014/main" id="{202A9550-11DE-9E0D-96F3-3DB504844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97" y="1821160"/>
            <a:ext cx="4049164" cy="446150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8F7A8B4-43E2-FC9B-0AAA-DA7FF49650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3274" y="653686"/>
            <a:ext cx="4217988" cy="911225"/>
          </a:xfrm>
        </p:spPr>
        <p:txBody>
          <a:bodyPr/>
          <a:lstStyle/>
          <a:p>
            <a:pPr algn="l">
              <a:lnSpc>
                <a:spcPts val="3200"/>
              </a:lnSpc>
            </a:pP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 through</a:t>
            </a:r>
            <a:b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endParaRPr lang="en-US" sz="40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2B3AB0C-1BD3-C5D9-3AA4-CD524AADB7CB}"/>
              </a:ext>
            </a:extLst>
          </p:cNvPr>
          <p:cNvSpPr txBox="1">
            <a:spLocks/>
          </p:cNvSpPr>
          <p:nvPr/>
        </p:nvSpPr>
        <p:spPr>
          <a:xfrm>
            <a:off x="323274" y="347749"/>
            <a:ext cx="3392078" cy="295992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BLOB 4</a:t>
            </a:r>
            <a:endParaRPr lang="en-US" sz="1400">
              <a:solidFill>
                <a:schemeClr val="accent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7C1F9B9-F9FD-20EC-8687-6DA5C75AA46A}"/>
              </a:ext>
            </a:extLst>
          </p:cNvPr>
          <p:cNvGrpSpPr/>
          <p:nvPr/>
        </p:nvGrpSpPr>
        <p:grpSpPr>
          <a:xfrm>
            <a:off x="5802491" y="2326632"/>
            <a:ext cx="5492662" cy="3384949"/>
            <a:chOff x="5812117" y="1931996"/>
            <a:chExt cx="5492662" cy="3384949"/>
          </a:xfrm>
        </p:grpSpPr>
        <p:pic>
          <p:nvPicPr>
            <p:cNvPr id="6" name="Picture 5" descr="A pink object with black dots&#10;&#10;Description automatically generated">
              <a:extLst>
                <a:ext uri="{FF2B5EF4-FFF2-40B4-BE49-F238E27FC236}">
                  <a16:creationId xmlns:a16="http://schemas.microsoft.com/office/drawing/2014/main" id="{E6637C79-ED1F-D919-7149-30B391499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7429" y="2299610"/>
              <a:ext cx="4165600" cy="2641600"/>
            </a:xfrm>
            <a:prstGeom prst="rect">
              <a:avLst/>
            </a:prstGeom>
          </p:spPr>
        </p:pic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3C5262CC-F019-07F3-5BB8-81E87CB70F3A}"/>
                </a:ext>
              </a:extLst>
            </p:cNvPr>
            <p:cNvSpPr txBox="1">
              <a:spLocks/>
            </p:cNvSpPr>
            <p:nvPr/>
          </p:nvSpPr>
          <p:spPr>
            <a:xfrm>
              <a:off x="7056359" y="4882158"/>
              <a:ext cx="1743707" cy="434787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HUMANITIES</a:t>
              </a:r>
            </a:p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THINKING</a:t>
              </a:r>
            </a:p>
          </p:txBody>
        </p:sp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E9D55694-B8F3-FB43-3465-FA3AF49BBD34}"/>
                </a:ext>
              </a:extLst>
            </p:cNvPr>
            <p:cNvSpPr txBox="1">
              <a:spLocks/>
            </p:cNvSpPr>
            <p:nvPr/>
          </p:nvSpPr>
          <p:spPr>
            <a:xfrm>
              <a:off x="5812117" y="2961841"/>
              <a:ext cx="1232562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SELF-</a:t>
              </a:r>
            </a:p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LEADERSHIP</a:t>
              </a:r>
            </a:p>
          </p:txBody>
        </p: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B91CDF09-D987-78BB-D7F5-7DD6D3BD8502}"/>
                </a:ext>
              </a:extLst>
            </p:cNvPr>
            <p:cNvSpPr txBox="1">
              <a:spLocks/>
            </p:cNvSpPr>
            <p:nvPr/>
          </p:nvSpPr>
          <p:spPr>
            <a:xfrm>
              <a:off x="6428398" y="2360063"/>
              <a:ext cx="1762408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PROBABILISTIC</a:t>
              </a:r>
            </a:p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THINKING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67C17594-6369-2962-6C19-4D99645667F0}"/>
                </a:ext>
              </a:extLst>
            </p:cNvPr>
            <p:cNvSpPr txBox="1">
              <a:spLocks/>
            </p:cNvSpPr>
            <p:nvPr/>
          </p:nvSpPr>
          <p:spPr>
            <a:xfrm>
              <a:off x="9318933" y="1931996"/>
              <a:ext cx="1699148" cy="283576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UNLEARNING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FAE0ED4-5B8A-BC2E-3DBA-C34188A19A12}"/>
                </a:ext>
              </a:extLst>
            </p:cNvPr>
            <p:cNvCxnSpPr>
              <a:cxnSpLocks/>
            </p:cNvCxnSpPr>
            <p:nvPr/>
          </p:nvCxnSpPr>
          <p:spPr>
            <a:xfrm>
              <a:off x="7308877" y="2821668"/>
              <a:ext cx="0" cy="12409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Subtitle 2">
              <a:extLst>
                <a:ext uri="{FF2B5EF4-FFF2-40B4-BE49-F238E27FC236}">
                  <a16:creationId xmlns:a16="http://schemas.microsoft.com/office/drawing/2014/main" id="{77CE24F6-B2D5-E655-9AF4-EF1B36E62822}"/>
                </a:ext>
              </a:extLst>
            </p:cNvPr>
            <p:cNvSpPr txBox="1">
              <a:spLocks/>
            </p:cNvSpPr>
            <p:nvPr/>
          </p:nvSpPr>
          <p:spPr>
            <a:xfrm>
              <a:off x="9744504" y="4882154"/>
              <a:ext cx="1560275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FUTURES</a:t>
              </a:r>
            </a:p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THINKING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C3A9C3C-7E18-D92F-6C5B-4863BB869F4D}"/>
                </a:ext>
              </a:extLst>
            </p:cNvPr>
            <p:cNvGrpSpPr/>
            <p:nvPr/>
          </p:nvGrpSpPr>
          <p:grpSpPr>
            <a:xfrm rot="16200000" flipH="1">
              <a:off x="9854025" y="4211536"/>
              <a:ext cx="412981" cy="928255"/>
              <a:chOff x="8085224" y="3209029"/>
              <a:chExt cx="412981" cy="928255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886AF24-CB53-ADF8-43EE-B5B0C86439A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621096" y="3673157"/>
                <a:ext cx="92825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05A565D-69FD-EB65-7A97-D360F5E0B0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291715" y="3930792"/>
                <a:ext cx="0" cy="4129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8B3BBC-5A3E-14E6-90C9-B21A75444B03}"/>
                </a:ext>
              </a:extLst>
            </p:cNvPr>
            <p:cNvCxnSpPr>
              <a:cxnSpLocks/>
            </p:cNvCxnSpPr>
            <p:nvPr/>
          </p:nvCxnSpPr>
          <p:spPr>
            <a:xfrm>
              <a:off x="8509868" y="3498424"/>
              <a:ext cx="14259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24F1D30E-B09E-A10F-ECF5-2B0B6A6F68B9}"/>
                </a:ext>
              </a:extLst>
            </p:cNvPr>
            <p:cNvSpPr txBox="1">
              <a:spLocks/>
            </p:cNvSpPr>
            <p:nvPr/>
          </p:nvSpPr>
          <p:spPr>
            <a:xfrm>
              <a:off x="9744504" y="3206168"/>
              <a:ext cx="1560275" cy="584512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MANAGING</a:t>
              </a:r>
            </a:p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THROUGH</a:t>
              </a:r>
            </a:p>
            <a:p>
              <a:r>
                <a:rPr lang="en-US" sz="1200">
                  <a:solidFill>
                    <a:srgbClr val="BC7E8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COMPLEXITY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80015B8-B74D-CCE0-AF2C-425089D543AA}"/>
                </a:ext>
              </a:extLst>
            </p:cNvPr>
            <p:cNvCxnSpPr>
              <a:cxnSpLocks/>
            </p:cNvCxnSpPr>
            <p:nvPr/>
          </p:nvCxnSpPr>
          <p:spPr>
            <a:xfrm>
              <a:off x="6428398" y="3443732"/>
              <a:ext cx="0" cy="8831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FCE5133-72B9-742B-6645-B3F7EA3CA21F}"/>
                </a:ext>
              </a:extLst>
            </p:cNvPr>
            <p:cNvGrpSpPr/>
            <p:nvPr/>
          </p:nvGrpSpPr>
          <p:grpSpPr>
            <a:xfrm rot="5400000">
              <a:off x="8866892" y="1994456"/>
              <a:ext cx="596466" cy="727771"/>
              <a:chOff x="8085223" y="3409992"/>
              <a:chExt cx="596466" cy="727771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BA52C9D-5948-88F4-1B09-A12D01A357B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721577" y="3773638"/>
                <a:ext cx="7272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3CD292D-8313-A59E-F61D-6470F8BA3E2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383216" y="3839291"/>
                <a:ext cx="481" cy="5964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7AE3E4D-430B-8C2A-1D57-D7CDEB059E8C}"/>
                </a:ext>
              </a:extLst>
            </p:cNvPr>
            <p:cNvGrpSpPr/>
            <p:nvPr/>
          </p:nvGrpSpPr>
          <p:grpSpPr>
            <a:xfrm rot="10800000" flipV="1">
              <a:off x="8483388" y="4326926"/>
              <a:ext cx="316679" cy="774809"/>
              <a:chOff x="8085223" y="3362474"/>
              <a:chExt cx="316679" cy="774809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C937044-35FB-226F-AB98-0576A03DBEF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8085223" y="3362474"/>
                <a:ext cx="0" cy="7748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3B4DE44-EF69-8CDD-559E-157F7741E92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243563" y="3978943"/>
                <a:ext cx="0" cy="3166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41779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3D13FA-095D-4F8F-A065-FCC33994032A}"/>
              </a:ext>
            </a:extLst>
          </p:cNvPr>
          <p:cNvSpPr txBox="1"/>
          <p:nvPr/>
        </p:nvSpPr>
        <p:spPr>
          <a:xfrm>
            <a:off x="9352546" y="6465917"/>
            <a:ext cx="25354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AU" sz="8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Source: The 2025 Skills Horizon (Peter et al 2024)</a:t>
            </a:r>
            <a:endParaRPr lang="en-US" sz="800" b="0" i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860ACD09-F501-936E-08BE-8D51093F9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577" y="2130228"/>
            <a:ext cx="1371600" cy="1371600"/>
          </a:xfrm>
          <a:prstGeom prst="rect">
            <a:avLst/>
          </a:prstGeom>
        </p:spPr>
      </p:pic>
      <p:pic>
        <p:nvPicPr>
          <p:cNvPr id="13" name="Picture 1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B5BBC052-DECF-A5ED-254F-99E1CA181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677" y="3975033"/>
            <a:ext cx="1295400" cy="1333500"/>
          </a:xfrm>
          <a:prstGeom prst="rect">
            <a:avLst/>
          </a:prstGeom>
        </p:spPr>
      </p:pic>
      <p:pic>
        <p:nvPicPr>
          <p:cNvPr id="17" name="Picture 1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FC22BCD-BA2A-7ECF-BFF2-40C3CD17D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0403" y="2130228"/>
            <a:ext cx="1143000" cy="1270000"/>
          </a:xfrm>
          <a:prstGeom prst="rect">
            <a:avLst/>
          </a:prstGeom>
        </p:spPr>
      </p:pic>
      <p:pic>
        <p:nvPicPr>
          <p:cNvPr id="21" name="Picture 20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D33F36A0-F958-D469-2C4B-AB77BB996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4500" y="3975033"/>
            <a:ext cx="1447800" cy="1333500"/>
          </a:xfrm>
          <a:prstGeom prst="rect">
            <a:avLst/>
          </a:prstGeom>
        </p:spPr>
      </p:pic>
      <p:pic>
        <p:nvPicPr>
          <p:cNvPr id="25" name="Picture 2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4B6DECD9-EE80-A2B2-82E3-0A30026838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1947" y="2133600"/>
            <a:ext cx="1219200" cy="1295400"/>
          </a:xfrm>
          <a:prstGeom prst="rect">
            <a:avLst/>
          </a:prstGeom>
        </p:spPr>
      </p:pic>
      <p:pic>
        <p:nvPicPr>
          <p:cNvPr id="27" name="Picture 2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68F9AF1B-5CE3-499B-FC86-C2F4B667FD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0197" y="3975033"/>
            <a:ext cx="1282700" cy="133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59B502-504C-8AE0-2490-954D7D187CAF}"/>
              </a:ext>
            </a:extLst>
          </p:cNvPr>
          <p:cNvSpPr txBox="1">
            <a:spLocks/>
          </p:cNvSpPr>
          <p:nvPr/>
        </p:nvSpPr>
        <p:spPr>
          <a:xfrm>
            <a:off x="313648" y="658062"/>
            <a:ext cx="7107429" cy="107278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 through complexity,</a:t>
            </a:r>
            <a:b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numbers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3B89F2-FDF0-8594-FDB5-D10097293103}"/>
              </a:ext>
            </a:extLst>
          </p:cNvPr>
          <p:cNvCxnSpPr>
            <a:cxnSpLocks/>
          </p:cNvCxnSpPr>
          <p:nvPr/>
        </p:nvCxnSpPr>
        <p:spPr>
          <a:xfrm>
            <a:off x="3548204" y="1471679"/>
            <a:ext cx="0" cy="571783"/>
          </a:xfrm>
          <a:prstGeom prst="line">
            <a:avLst/>
          </a:prstGeom>
          <a:ln w="15875">
            <a:solidFill>
              <a:schemeClr val="accent4"/>
            </a:solidFill>
            <a:prstDash val="dash"/>
            <a:headEnd type="oval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475EA3-87B6-7BF2-F471-5569731B7C6F}"/>
              </a:ext>
            </a:extLst>
          </p:cNvPr>
          <p:cNvCxnSpPr>
            <a:cxnSpLocks/>
          </p:cNvCxnSpPr>
          <p:nvPr/>
        </p:nvCxnSpPr>
        <p:spPr>
          <a:xfrm flipV="1">
            <a:off x="8812693" y="5440775"/>
            <a:ext cx="0" cy="575316"/>
          </a:xfrm>
          <a:prstGeom prst="line">
            <a:avLst/>
          </a:prstGeom>
          <a:ln w="15875">
            <a:solidFill>
              <a:schemeClr val="accent4"/>
            </a:solidFill>
            <a:prstDash val="dash"/>
            <a:headEnd type="oval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E3A9A2-CAFD-23B3-7F8B-A27C8864E534}"/>
              </a:ext>
            </a:extLst>
          </p:cNvPr>
          <p:cNvCxnSpPr>
            <a:cxnSpLocks/>
          </p:cNvCxnSpPr>
          <p:nvPr/>
        </p:nvCxnSpPr>
        <p:spPr>
          <a:xfrm>
            <a:off x="3548204" y="3606273"/>
            <a:ext cx="9522" cy="281994"/>
          </a:xfrm>
          <a:prstGeom prst="line">
            <a:avLst/>
          </a:prstGeom>
          <a:ln w="15875">
            <a:solidFill>
              <a:schemeClr val="accent4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09F9AB7-AEC4-004E-5293-A94EB2FFCD1E}"/>
              </a:ext>
            </a:extLst>
          </p:cNvPr>
          <p:cNvGrpSpPr/>
          <p:nvPr/>
        </p:nvGrpSpPr>
        <p:grpSpPr>
          <a:xfrm>
            <a:off x="6209414" y="0"/>
            <a:ext cx="1340238" cy="6063493"/>
            <a:chOff x="2527124" y="31965"/>
            <a:chExt cx="1340238" cy="606349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A1E0227-26A1-0C4C-1B15-9E7A1DFF79A8}"/>
                </a:ext>
              </a:extLst>
            </p:cNvPr>
            <p:cNvCxnSpPr>
              <a:cxnSpLocks/>
            </p:cNvCxnSpPr>
            <p:nvPr/>
          </p:nvCxnSpPr>
          <p:spPr>
            <a:xfrm>
              <a:off x="3867362" y="31965"/>
              <a:ext cx="0" cy="5412978"/>
            </a:xfrm>
            <a:prstGeom prst="line">
              <a:avLst/>
            </a:prstGeom>
            <a:ln w="15875">
              <a:solidFill>
                <a:schemeClr val="accent4"/>
              </a:solidFill>
              <a:prstDash val="dash"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Oval 46">
              <a:extLst>
                <a:ext uri="{FF2B5EF4-FFF2-40B4-BE49-F238E27FC236}">
                  <a16:creationId xmlns:a16="http://schemas.microsoft.com/office/drawing/2014/main" id="{B9B1692E-7171-576B-CEAF-9BEFD2C2359F}"/>
                </a:ext>
              </a:extLst>
            </p:cNvPr>
            <p:cNvSpPr/>
            <p:nvPr/>
          </p:nvSpPr>
          <p:spPr>
            <a:xfrm>
              <a:off x="2527124" y="5425339"/>
              <a:ext cx="1340237" cy="670119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64AE4C1-8836-AD0F-0314-E3DBEBDECAE1}"/>
              </a:ext>
            </a:extLst>
          </p:cNvPr>
          <p:cNvCxnSpPr>
            <a:cxnSpLocks/>
          </p:cNvCxnSpPr>
          <p:nvPr/>
        </p:nvCxnSpPr>
        <p:spPr>
          <a:xfrm>
            <a:off x="8822214" y="3522651"/>
            <a:ext cx="0" cy="365616"/>
          </a:xfrm>
          <a:prstGeom prst="line">
            <a:avLst/>
          </a:prstGeom>
          <a:ln w="15875">
            <a:solidFill>
              <a:schemeClr val="accent4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8DCC6A2-1708-ADC7-F9FB-872445554B79}"/>
              </a:ext>
            </a:extLst>
          </p:cNvPr>
          <p:cNvCxnSpPr>
            <a:cxnSpLocks/>
          </p:cNvCxnSpPr>
          <p:nvPr/>
        </p:nvCxnSpPr>
        <p:spPr>
          <a:xfrm>
            <a:off x="8812693" y="0"/>
            <a:ext cx="0" cy="2191138"/>
          </a:xfrm>
          <a:prstGeom prst="line">
            <a:avLst/>
          </a:prstGeom>
          <a:ln w="15875">
            <a:solidFill>
              <a:schemeClr val="accent4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BA524D0-6706-F56C-9CAA-0F4975CA7A3F}"/>
              </a:ext>
            </a:extLst>
          </p:cNvPr>
          <p:cNvGrpSpPr/>
          <p:nvPr/>
        </p:nvGrpSpPr>
        <p:grpSpPr>
          <a:xfrm>
            <a:off x="3548204" y="1407886"/>
            <a:ext cx="2680474" cy="4675211"/>
            <a:chOff x="3712679" y="1407886"/>
            <a:chExt cx="2680474" cy="467521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BBC9188-5961-AF28-E3C7-1B07BE7F83C9}"/>
                </a:ext>
              </a:extLst>
            </p:cNvPr>
            <p:cNvCxnSpPr>
              <a:cxnSpLocks/>
            </p:cNvCxnSpPr>
            <p:nvPr/>
          </p:nvCxnSpPr>
          <p:spPr>
            <a:xfrm>
              <a:off x="5052916" y="2035689"/>
              <a:ext cx="0" cy="3384222"/>
            </a:xfrm>
            <a:prstGeom prst="line">
              <a:avLst/>
            </a:prstGeom>
            <a:ln w="15875">
              <a:solidFill>
                <a:schemeClr val="accent4"/>
              </a:solidFill>
              <a:prstDash val="dash"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Oval 46">
              <a:extLst>
                <a:ext uri="{FF2B5EF4-FFF2-40B4-BE49-F238E27FC236}">
                  <a16:creationId xmlns:a16="http://schemas.microsoft.com/office/drawing/2014/main" id="{EAF779E4-6181-761F-445B-939953E857ED}"/>
                </a:ext>
              </a:extLst>
            </p:cNvPr>
            <p:cNvSpPr/>
            <p:nvPr/>
          </p:nvSpPr>
          <p:spPr>
            <a:xfrm>
              <a:off x="3712679" y="5412978"/>
              <a:ext cx="1340237" cy="670119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46">
              <a:extLst>
                <a:ext uri="{FF2B5EF4-FFF2-40B4-BE49-F238E27FC236}">
                  <a16:creationId xmlns:a16="http://schemas.microsoft.com/office/drawing/2014/main" id="{CFA0373B-D2DA-B6D5-C04C-93836D6C33A2}"/>
                </a:ext>
              </a:extLst>
            </p:cNvPr>
            <p:cNvSpPr/>
            <p:nvPr/>
          </p:nvSpPr>
          <p:spPr>
            <a:xfrm flipV="1">
              <a:off x="5052916" y="1407886"/>
              <a:ext cx="1340237" cy="670119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104966-EAF6-9C1F-3CC2-3210AFDA6394}"/>
              </a:ext>
            </a:extLst>
          </p:cNvPr>
          <p:cNvCxnSpPr>
            <a:cxnSpLocks/>
          </p:cNvCxnSpPr>
          <p:nvPr/>
        </p:nvCxnSpPr>
        <p:spPr>
          <a:xfrm>
            <a:off x="6228678" y="3522651"/>
            <a:ext cx="0" cy="365616"/>
          </a:xfrm>
          <a:prstGeom prst="line">
            <a:avLst/>
          </a:prstGeom>
          <a:ln w="15875">
            <a:solidFill>
              <a:schemeClr val="accent4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84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E06D0-A63C-69B9-5AA7-DF3DC8C7BE5A}"/>
              </a:ext>
            </a:extLst>
          </p:cNvPr>
          <p:cNvSpPr txBox="1">
            <a:spLocks/>
          </p:cNvSpPr>
          <p:nvPr/>
        </p:nvSpPr>
        <p:spPr>
          <a:xfrm>
            <a:off x="323273" y="2432634"/>
            <a:ext cx="6662743" cy="118461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000"/>
              </a:lnSpc>
            </a:pPr>
            <a:r>
              <a:rPr lang="en-US" sz="55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You’ve got the slides.</a:t>
            </a:r>
            <a:br>
              <a:rPr lang="en-US" sz="55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i="1" kern="0" spc="-1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get the skills.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9934C-7E2D-1BE2-4F49-0B289173A3D2}"/>
              </a:ext>
            </a:extLst>
          </p:cNvPr>
          <p:cNvSpPr txBox="1">
            <a:spLocks/>
          </p:cNvSpPr>
          <p:nvPr/>
        </p:nvSpPr>
        <p:spPr>
          <a:xfrm>
            <a:off x="7763340" y="1186349"/>
            <a:ext cx="3079025" cy="329244"/>
          </a:xfrm>
        </p:spPr>
        <p:txBody>
          <a:bodyPr/>
          <a:lstStyle>
            <a:lvl1pPr marL="228594" indent="-228594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754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438339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047924">
              <a:defRPr>
                <a:latin typeface="+mn-lt"/>
                <a:ea typeface="+mn-ea"/>
                <a:cs typeface="+mn-cs"/>
              </a:defRPr>
            </a:lvl6pPr>
            <a:lvl7pPr marL="3657509">
              <a:defRPr>
                <a:latin typeface="+mn-lt"/>
                <a:ea typeface="+mn-ea"/>
                <a:cs typeface="+mn-cs"/>
              </a:defRPr>
            </a:lvl7pPr>
            <a:lvl8pPr marL="4267093">
              <a:defRPr>
                <a:latin typeface="+mn-lt"/>
                <a:ea typeface="+mn-ea"/>
                <a:cs typeface="+mn-cs"/>
              </a:defRPr>
            </a:lvl8pPr>
            <a:lvl9pPr marL="4876678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000"/>
              </a:lnSpc>
              <a:buNone/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Upskill with us:</a:t>
            </a:r>
            <a:endParaRPr lang="en-US" sz="20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E5DD4A-1979-2049-E0DF-80C50EC4BB39}"/>
              </a:ext>
            </a:extLst>
          </p:cNvPr>
          <p:cNvGrpSpPr/>
          <p:nvPr/>
        </p:nvGrpSpPr>
        <p:grpSpPr>
          <a:xfrm>
            <a:off x="7763340" y="1661746"/>
            <a:ext cx="3397996" cy="3421082"/>
            <a:chOff x="9359161" y="1473538"/>
            <a:chExt cx="3397996" cy="342108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63C6AE9-7D93-70FF-2F11-28230DC86D79}"/>
                </a:ext>
              </a:extLst>
            </p:cNvPr>
            <p:cNvGrpSpPr/>
            <p:nvPr/>
          </p:nvGrpSpPr>
          <p:grpSpPr>
            <a:xfrm>
              <a:off x="9359161" y="1473538"/>
              <a:ext cx="3397996" cy="3421082"/>
              <a:chOff x="9359161" y="1473538"/>
              <a:chExt cx="3397996" cy="3421082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F30637E-E4F4-1EC3-08D7-CC9E49E95B81}"/>
                  </a:ext>
                </a:extLst>
              </p:cNvPr>
              <p:cNvGrpSpPr/>
              <p:nvPr/>
            </p:nvGrpSpPr>
            <p:grpSpPr>
              <a:xfrm>
                <a:off x="9359161" y="1473538"/>
                <a:ext cx="3397995" cy="718522"/>
                <a:chOff x="9359161" y="2949238"/>
                <a:chExt cx="3397995" cy="718522"/>
              </a:xfrm>
            </p:grpSpPr>
            <p:sp>
              <p:nvSpPr>
                <p:cNvPr id="48" name="Rounded Rectangle 47">
                  <a:extLst>
                    <a:ext uri="{FF2B5EF4-FFF2-40B4-BE49-F238E27FC236}">
                      <a16:creationId xmlns:a16="http://schemas.microsoft.com/office/drawing/2014/main" id="{9F08D641-8579-F858-4AE8-460ADCEEAA4E}"/>
                    </a:ext>
                  </a:extLst>
                </p:cNvPr>
                <p:cNvSpPr/>
                <p:nvPr/>
              </p:nvSpPr>
              <p:spPr>
                <a:xfrm>
                  <a:off x="9359161" y="2949238"/>
                  <a:ext cx="3397995" cy="71852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E64526"/>
                    </a:solidFill>
                  </a:endParaRP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BDAECF3F-34E5-A381-4B86-391A2975B075}"/>
                    </a:ext>
                  </a:extLst>
                </p:cNvPr>
                <p:cNvSpPr/>
                <p:nvPr/>
              </p:nvSpPr>
              <p:spPr>
                <a:xfrm>
                  <a:off x="9405580" y="2978643"/>
                  <a:ext cx="646484" cy="6464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AI fluency sprint pilot">
                  <a:extLst>
                    <a:ext uri="{FF2B5EF4-FFF2-40B4-BE49-F238E27FC236}">
                      <a16:creationId xmlns:a16="http://schemas.microsoft.com/office/drawing/2014/main" id="{0CD3CF1D-9621-1E4D-B6E7-1BB18302EC8C}"/>
                    </a:ext>
                  </a:extLst>
                </p:cNvPr>
                <p:cNvSpPr txBox="1"/>
                <p:nvPr/>
              </p:nvSpPr>
              <p:spPr>
                <a:xfrm>
                  <a:off x="10256542" y="3164630"/>
                  <a:ext cx="2101308" cy="27897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11139" tIns="11139" rIns="11139" bIns="11139" anchor="ctr">
                  <a:spAutoFit/>
                </a:bodyPr>
                <a:lstStyle/>
                <a:p>
                  <a:pPr marL="0" marR="0" lvl="0" indent="0" algn="ctr" defTabSz="455172" rtl="0" eaLnBrk="1" fontAlgn="auto" latinLnBrk="0" hangingPunct="0">
                    <a:lnSpc>
                      <a:spcPts val="2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0000">
                      <a:solidFill>
                        <a:srgbClr val="000000"/>
                      </a:solidFill>
                      <a:latin typeface="Garvis Pro SemiBold"/>
                      <a:ea typeface="Garvis Pro SemiBold"/>
                      <a:cs typeface="Garvis Pro SemiBold"/>
                      <a:sym typeface="Garvis Pro SemiBold"/>
                    </a:defRPr>
                  </a:pPr>
                  <a:r>
                    <a:rPr kumimoji="0" 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Garvis Pro SemiBold"/>
                      <a:hlinkClick r:id="rId2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AI fluency sprint</a:t>
                  </a:r>
                  <a:endParaRPr kumimoji="0" sz="2000" b="0" i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arvis Pro SemiBold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A7B0B87-C974-E13B-EBB4-51FD2D8E8CD3}"/>
                  </a:ext>
                </a:extLst>
              </p:cNvPr>
              <p:cNvGrpSpPr/>
              <p:nvPr/>
            </p:nvGrpSpPr>
            <p:grpSpPr>
              <a:xfrm>
                <a:off x="9359161" y="2377778"/>
                <a:ext cx="3397996" cy="718522"/>
                <a:chOff x="9359161" y="2949238"/>
                <a:chExt cx="3397996" cy="718522"/>
              </a:xfrm>
            </p:grpSpPr>
            <p:sp>
              <p:nvSpPr>
                <p:cNvPr id="45" name="Rounded Rectangle 44">
                  <a:extLst>
                    <a:ext uri="{FF2B5EF4-FFF2-40B4-BE49-F238E27FC236}">
                      <a16:creationId xmlns:a16="http://schemas.microsoft.com/office/drawing/2014/main" id="{D35583F0-3A49-6DA0-3AAF-AAA58CA6CF62}"/>
                    </a:ext>
                  </a:extLst>
                </p:cNvPr>
                <p:cNvSpPr/>
                <p:nvPr/>
              </p:nvSpPr>
              <p:spPr>
                <a:xfrm>
                  <a:off x="9359161" y="2949238"/>
                  <a:ext cx="3397996" cy="71852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E64526"/>
                    </a:solidFill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5FCDB0B8-BBE5-32CE-C1AB-EFC97E7EF293}"/>
                    </a:ext>
                  </a:extLst>
                </p:cNvPr>
                <p:cNvSpPr/>
                <p:nvPr/>
              </p:nvSpPr>
              <p:spPr>
                <a:xfrm>
                  <a:off x="9405580" y="2978643"/>
                  <a:ext cx="646484" cy="6464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AI fluency sprint pilot">
                  <a:extLst>
                    <a:ext uri="{FF2B5EF4-FFF2-40B4-BE49-F238E27FC236}">
                      <a16:creationId xmlns:a16="http://schemas.microsoft.com/office/drawing/2014/main" id="{7EA66E35-63B1-140A-9F0A-F8955147ADF7}"/>
                    </a:ext>
                  </a:extLst>
                </p:cNvPr>
                <p:cNvSpPr txBox="1"/>
                <p:nvPr/>
              </p:nvSpPr>
              <p:spPr>
                <a:xfrm>
                  <a:off x="10158488" y="3053696"/>
                  <a:ext cx="2353572" cy="53545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11139" tIns="11139" rIns="11139" bIns="11139" anchor="ctr">
                  <a:spAutoFit/>
                </a:bodyPr>
                <a:lstStyle/>
                <a:p>
                  <a:pPr marL="0" marR="0" lvl="0" indent="0" algn="ctr" defTabSz="455172" rtl="0" eaLnBrk="1" fontAlgn="auto" latinLnBrk="0" hangingPunct="0">
                    <a:lnSpc>
                      <a:spcPts val="2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0000">
                      <a:solidFill>
                        <a:srgbClr val="000000"/>
                      </a:solidFill>
                      <a:latin typeface="Garvis Pro SemiBold"/>
                      <a:ea typeface="Garvis Pro SemiBold"/>
                      <a:cs typeface="Garvis Pro SemiBold"/>
                      <a:sym typeface="Garvis Pro SemiBold"/>
                    </a:defRPr>
                  </a:pPr>
                  <a:r>
                    <a:rPr kumimoji="0" 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Garvis Pro SemiBold"/>
                      <a:hlinkClick r:id="rId3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Brand leadership sprint</a:t>
                  </a:r>
                  <a:endParaRPr kumimoji="0" sz="2000" b="0" i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arvis Pro SemiBold"/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E6CE1B4-9660-0F5F-0C20-37B6BE48F0E6}"/>
                  </a:ext>
                </a:extLst>
              </p:cNvPr>
              <p:cNvGrpSpPr/>
              <p:nvPr/>
            </p:nvGrpSpPr>
            <p:grpSpPr>
              <a:xfrm>
                <a:off x="9359161" y="3282018"/>
                <a:ext cx="3397996" cy="718522"/>
                <a:chOff x="9359161" y="2949238"/>
                <a:chExt cx="3397996" cy="718522"/>
              </a:xfrm>
            </p:grpSpPr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528BEA2B-AAD7-ECC3-87E2-238885EDDCBC}"/>
                    </a:ext>
                  </a:extLst>
                </p:cNvPr>
                <p:cNvSpPr/>
                <p:nvPr/>
              </p:nvSpPr>
              <p:spPr>
                <a:xfrm>
                  <a:off x="9359161" y="2949238"/>
                  <a:ext cx="3397996" cy="71852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E64526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4019D480-2C60-3E51-07BF-959FA11BA1A3}"/>
                    </a:ext>
                  </a:extLst>
                </p:cNvPr>
                <p:cNvSpPr/>
                <p:nvPr/>
              </p:nvSpPr>
              <p:spPr>
                <a:xfrm>
                  <a:off x="9405580" y="2978643"/>
                  <a:ext cx="646484" cy="6464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AI fluency sprint pilot">
                  <a:extLst>
                    <a:ext uri="{FF2B5EF4-FFF2-40B4-BE49-F238E27FC236}">
                      <a16:creationId xmlns:a16="http://schemas.microsoft.com/office/drawing/2014/main" id="{023064A8-8A80-0A2C-B787-8FB3C5DAA8F1}"/>
                    </a:ext>
                  </a:extLst>
                </p:cNvPr>
                <p:cNvSpPr txBox="1"/>
                <p:nvPr/>
              </p:nvSpPr>
              <p:spPr>
                <a:xfrm>
                  <a:off x="10231173" y="3169743"/>
                  <a:ext cx="2152045" cy="27897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11139" tIns="11139" rIns="11139" bIns="11139" anchor="ctr">
                  <a:spAutoFit/>
                </a:bodyPr>
                <a:lstStyle/>
                <a:p>
                  <a:pPr marL="0" marR="0" lvl="0" indent="0" algn="ctr" defTabSz="455172" rtl="0" eaLnBrk="1" fontAlgn="auto" latinLnBrk="0" hangingPunct="0">
                    <a:lnSpc>
                      <a:spcPts val="2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0000">
                      <a:solidFill>
                        <a:srgbClr val="000000"/>
                      </a:solidFill>
                      <a:latin typeface="Garvis Pro SemiBold"/>
                      <a:ea typeface="Garvis Pro SemiBold"/>
                      <a:cs typeface="Garvis Pro SemiBold"/>
                      <a:sym typeface="Garvis Pro SemiBold"/>
                    </a:defRPr>
                  </a:pPr>
                  <a:r>
                    <a:rPr kumimoji="0" 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Garvis Pro SemiBold"/>
                      <a:hlinkClick r:id="rId4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Net zero sprint</a:t>
                  </a:r>
                  <a:endParaRPr kumimoji="0" sz="2000" b="0" i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arvis Pro SemiBold"/>
                  </a:endParaRP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C7CED08-9A67-5A22-F7BF-27FA37905C16}"/>
                  </a:ext>
                </a:extLst>
              </p:cNvPr>
              <p:cNvGrpSpPr/>
              <p:nvPr/>
            </p:nvGrpSpPr>
            <p:grpSpPr>
              <a:xfrm>
                <a:off x="9359162" y="4176098"/>
                <a:ext cx="3397994" cy="718522"/>
                <a:chOff x="9359162" y="2949238"/>
                <a:chExt cx="3397994" cy="718522"/>
              </a:xfrm>
            </p:grpSpPr>
            <p:sp>
              <p:nvSpPr>
                <p:cNvPr id="39" name="Rounded Rectangle 38">
                  <a:extLst>
                    <a:ext uri="{FF2B5EF4-FFF2-40B4-BE49-F238E27FC236}">
                      <a16:creationId xmlns:a16="http://schemas.microsoft.com/office/drawing/2014/main" id="{B6C4FE20-886D-5386-E8F3-2668F48FDEFD}"/>
                    </a:ext>
                  </a:extLst>
                </p:cNvPr>
                <p:cNvSpPr/>
                <p:nvPr/>
              </p:nvSpPr>
              <p:spPr>
                <a:xfrm>
                  <a:off x="9359162" y="2949238"/>
                  <a:ext cx="3397994" cy="71852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E64526"/>
                    </a:solidFill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F4C73EB9-5418-FDA3-0401-488BC59E63AF}"/>
                    </a:ext>
                  </a:extLst>
                </p:cNvPr>
                <p:cNvSpPr/>
                <p:nvPr/>
              </p:nvSpPr>
              <p:spPr>
                <a:xfrm>
                  <a:off x="9405580" y="2990835"/>
                  <a:ext cx="646484" cy="6464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AI fluency sprint pilot">
                  <a:extLst>
                    <a:ext uri="{FF2B5EF4-FFF2-40B4-BE49-F238E27FC236}">
                      <a16:creationId xmlns:a16="http://schemas.microsoft.com/office/drawing/2014/main" id="{BE86BCD0-03A7-FFE6-6EED-25406CA745E6}"/>
                    </a:ext>
                  </a:extLst>
                </p:cNvPr>
                <p:cNvSpPr txBox="1"/>
                <p:nvPr/>
              </p:nvSpPr>
              <p:spPr>
                <a:xfrm>
                  <a:off x="10213049" y="3044268"/>
                  <a:ext cx="2188292" cy="53545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11139" tIns="11139" rIns="11139" bIns="11139" anchor="ctr">
                  <a:spAutoFit/>
                </a:bodyPr>
                <a:lstStyle/>
                <a:p>
                  <a:pPr marL="0" marR="0" lvl="0" indent="0" algn="ctr" defTabSz="455172" rtl="0" eaLnBrk="1" fontAlgn="auto" latinLnBrk="0" hangingPunct="0">
                    <a:lnSpc>
                      <a:spcPts val="2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0000">
                      <a:solidFill>
                        <a:srgbClr val="000000"/>
                      </a:solidFill>
                      <a:latin typeface="Garvis Pro SemiBold"/>
                      <a:ea typeface="Garvis Pro SemiBold"/>
                      <a:cs typeface="Garvis Pro SemiBold"/>
                      <a:sym typeface="Garvis Pro SemiBold"/>
                    </a:defRPr>
                  </a:pPr>
                  <a:r>
                    <a:rPr kumimoji="0" 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Garvis Pro SemiBold"/>
                      <a:hlinkClick r:id="rId5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Geopolitics and business sprint</a:t>
                  </a:r>
                  <a:endParaRPr kumimoji="0" sz="2000" b="0" i="1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arvis Pro SemiBold"/>
                  </a:endParaRPr>
                </a:p>
              </p:txBody>
            </p:sp>
          </p:grpSp>
        </p:grp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1EAB5D3F-5861-76C8-EA90-8FCA45E5B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7368" y="1613874"/>
              <a:ext cx="444023" cy="444023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D4A4169E-7380-139D-D621-5CEAD511D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6888" y="3374084"/>
              <a:ext cx="520491" cy="520491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E578B795-0C87-B2B6-06FA-7FBB4C8B8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99298" y="2518997"/>
              <a:ext cx="442093" cy="432799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B3C297CF-ECB4-726F-5865-A36645BD2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503632" y="4325539"/>
              <a:ext cx="444023" cy="444023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387DB5D-80E4-E4CE-7738-B8A1A623AB22}"/>
              </a:ext>
            </a:extLst>
          </p:cNvPr>
          <p:cNvGrpSpPr/>
          <p:nvPr/>
        </p:nvGrpSpPr>
        <p:grpSpPr>
          <a:xfrm>
            <a:off x="1" y="5806911"/>
            <a:ext cx="12198419" cy="1051091"/>
            <a:chOff x="1" y="5806911"/>
            <a:chExt cx="12198419" cy="105109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1D87D5D-3D14-F360-5A9F-9957EAAEA57A}"/>
                </a:ext>
              </a:extLst>
            </p:cNvPr>
            <p:cNvSpPr/>
            <p:nvPr/>
          </p:nvSpPr>
          <p:spPr>
            <a:xfrm>
              <a:off x="1" y="5806911"/>
              <a:ext cx="12198419" cy="10510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94B7C3F-2EB3-3F6A-C08B-63CB2C3E9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9852" y="6146542"/>
              <a:ext cx="338440" cy="369333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C61FFEBF-673A-44CB-174C-A8652E97DB88}"/>
              </a:ext>
            </a:extLst>
          </p:cNvPr>
          <p:cNvSpPr txBox="1">
            <a:spLocks/>
          </p:cNvSpPr>
          <p:nvPr/>
        </p:nvSpPr>
        <p:spPr>
          <a:xfrm>
            <a:off x="786568" y="6019390"/>
            <a:ext cx="5585951" cy="492481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000"/>
              </a:lnSpc>
            </a:pPr>
            <a:r>
              <a:rPr lang="en-AU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and enrol: </a:t>
            </a:r>
            <a:r>
              <a:rPr lang="en-AU" sz="2000" b="1">
                <a:hlinkClick r:id="rId15" tooltip="https://plus.sydney.edu.au/our-sprints/"/>
              </a:rPr>
              <a:t>plus.sydney.edu.au/our-sprints/</a:t>
            </a:r>
            <a:endParaRPr lang="en-AU" sz="2000" b="1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FF6B91-6689-2C0E-E05F-67784B49326B}"/>
              </a:ext>
            </a:extLst>
          </p:cNvPr>
          <p:cNvSpPr txBox="1">
            <a:spLocks/>
          </p:cNvSpPr>
          <p:nvPr/>
        </p:nvSpPr>
        <p:spPr>
          <a:xfrm>
            <a:off x="6949438" y="6019390"/>
            <a:ext cx="4882710" cy="492481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2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in touch with us:</a:t>
            </a:r>
          </a:p>
          <a:p>
            <a:pPr algn="r">
              <a:lnSpc>
                <a:spcPts val="2000"/>
              </a:lnSpc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executive.plus@sydney.edu.au</a:t>
            </a:r>
            <a:endParaRPr lang="en-US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4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C21F62-B5E5-95D1-921F-9C3166050A95}"/>
              </a:ext>
            </a:extLst>
          </p:cNvPr>
          <p:cNvSpPr/>
          <p:nvPr/>
        </p:nvSpPr>
        <p:spPr>
          <a:xfrm>
            <a:off x="6876827" y="835318"/>
            <a:ext cx="1181100" cy="827882"/>
          </a:xfrm>
          <a:prstGeom prst="rect">
            <a:avLst/>
          </a:prstGeom>
          <a:solidFill>
            <a:srgbClr val="E646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6B6B6-8415-2C24-72CD-0C64B5A828E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4024" y="2794261"/>
            <a:ext cx="3810000" cy="1114425"/>
          </a:xfrm>
        </p:spPr>
        <p:txBody>
          <a:bodyPr/>
          <a:lstStyle/>
          <a:p>
            <a:pPr algn="l">
              <a:lnSpc>
                <a:spcPts val="4000"/>
              </a:lnSpc>
            </a:pPr>
            <a:r>
              <a:rPr lang="en-US" sz="50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things to</a:t>
            </a:r>
            <a:br>
              <a:rPr lang="en-US" sz="50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i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worry about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1505FE-E034-48BE-B69C-61AE69C9243B}"/>
              </a:ext>
            </a:extLst>
          </p:cNvPr>
          <p:cNvSpPr/>
          <p:nvPr/>
        </p:nvSpPr>
        <p:spPr>
          <a:xfrm>
            <a:off x="6876827" y="1911268"/>
            <a:ext cx="1181100" cy="827882"/>
          </a:xfrm>
          <a:prstGeom prst="rect">
            <a:avLst/>
          </a:prstGeom>
          <a:solidFill>
            <a:srgbClr val="E646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D35300-3716-3131-8C64-4E3218A6CC31}"/>
              </a:ext>
            </a:extLst>
          </p:cNvPr>
          <p:cNvSpPr/>
          <p:nvPr/>
        </p:nvSpPr>
        <p:spPr>
          <a:xfrm>
            <a:off x="6876827" y="2987218"/>
            <a:ext cx="1181100" cy="827882"/>
          </a:xfrm>
          <a:prstGeom prst="rect">
            <a:avLst/>
          </a:prstGeom>
          <a:solidFill>
            <a:srgbClr val="E646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675DD1-8506-C8C1-DB77-261F11013FE1}"/>
              </a:ext>
            </a:extLst>
          </p:cNvPr>
          <p:cNvSpPr/>
          <p:nvPr/>
        </p:nvSpPr>
        <p:spPr>
          <a:xfrm>
            <a:off x="6876827" y="4063168"/>
            <a:ext cx="1181100" cy="827882"/>
          </a:xfrm>
          <a:prstGeom prst="rect">
            <a:avLst/>
          </a:prstGeom>
          <a:solidFill>
            <a:srgbClr val="E646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4A9FA-D463-63DB-AD7C-8E83ECCD5728}"/>
              </a:ext>
            </a:extLst>
          </p:cNvPr>
          <p:cNvSpPr/>
          <p:nvPr/>
        </p:nvSpPr>
        <p:spPr>
          <a:xfrm>
            <a:off x="6876827" y="5140752"/>
            <a:ext cx="1181100" cy="827882"/>
          </a:xfrm>
          <a:prstGeom prst="rect">
            <a:avLst/>
          </a:prstGeom>
          <a:solidFill>
            <a:srgbClr val="E646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F27E47-EA72-6C6D-1A1C-4746BB4E1EA2}"/>
              </a:ext>
            </a:extLst>
          </p:cNvPr>
          <p:cNvSpPr txBox="1"/>
          <p:nvPr/>
        </p:nvSpPr>
        <p:spPr>
          <a:xfrm>
            <a:off x="9352546" y="6465917"/>
            <a:ext cx="25354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AU" sz="800" b="0" i="0" u="none" strike="noStrike">
                <a:solidFill>
                  <a:schemeClr val="accent2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Source: The 2025 Skills Horizon (Peter et al 2024)</a:t>
            </a:r>
            <a:endParaRPr lang="en-US" sz="800" b="0" i="1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00DDD80-C281-98FB-5961-31A56751D91A}"/>
              </a:ext>
            </a:extLst>
          </p:cNvPr>
          <p:cNvSpPr txBox="1">
            <a:spLocks/>
          </p:cNvSpPr>
          <p:nvPr/>
        </p:nvSpPr>
        <p:spPr>
          <a:xfrm>
            <a:off x="8376764" y="2051934"/>
            <a:ext cx="2221831" cy="558109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rgbClr val="E64626"/>
                </a:solidFill>
                <a:effectLst/>
              </a:rPr>
              <a:t>The technology shift</a:t>
            </a:r>
            <a:br>
              <a:rPr lang="en-US" sz="1400" b="1">
                <a:solidFill>
                  <a:srgbClr val="EF4E22"/>
                </a:solidFill>
                <a:effectLst/>
              </a:rPr>
            </a:br>
            <a:r>
              <a:rPr lang="en-US" sz="1400">
                <a:effectLst/>
              </a:rPr>
              <a:t>Strategic necessities with no clear direction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7C50E9D-F2E7-F460-770F-C7062BE86FAC}"/>
              </a:ext>
            </a:extLst>
          </p:cNvPr>
          <p:cNvSpPr txBox="1">
            <a:spLocks/>
          </p:cNvSpPr>
          <p:nvPr/>
        </p:nvSpPr>
        <p:spPr>
          <a:xfrm>
            <a:off x="8376763" y="3093328"/>
            <a:ext cx="3088105" cy="558109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rgbClr val="E64626"/>
                </a:solidFill>
                <a:effectLst/>
              </a:rPr>
              <a:t>The accountability shift</a:t>
            </a:r>
            <a:br>
              <a:rPr lang="en-US" sz="1400" b="1">
                <a:solidFill>
                  <a:schemeClr val="tx1"/>
                </a:solidFill>
                <a:effectLst/>
              </a:rPr>
            </a:br>
            <a:r>
              <a:rPr lang="en-US" sz="1400">
                <a:effectLst/>
              </a:rPr>
              <a:t>Accountability across boundaries and the provenance economy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09749F7-396D-9A6B-2A2D-5F40FA081DB5}"/>
              </a:ext>
            </a:extLst>
          </p:cNvPr>
          <p:cNvSpPr txBox="1">
            <a:spLocks/>
          </p:cNvSpPr>
          <p:nvPr/>
        </p:nvSpPr>
        <p:spPr>
          <a:xfrm>
            <a:off x="8376764" y="4184936"/>
            <a:ext cx="3088104" cy="558109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rgbClr val="E64626"/>
                </a:solidFill>
                <a:effectLst/>
              </a:rPr>
              <a:t>The trust shift</a:t>
            </a:r>
            <a:br>
              <a:rPr lang="en-US" sz="1400" b="1">
                <a:solidFill>
                  <a:schemeClr val="tx1"/>
                </a:solidFill>
                <a:effectLst/>
              </a:rPr>
            </a:br>
            <a:r>
              <a:rPr lang="en-US" sz="1400">
                <a:effectLst/>
              </a:rPr>
              <a:t>The erosion of trust in institutions,</a:t>
            </a:r>
          </a:p>
          <a:p>
            <a:pPr algn="l">
              <a:lnSpc>
                <a:spcPts val="1400"/>
              </a:lnSpc>
            </a:pPr>
            <a:r>
              <a:rPr lang="en-US" sz="1400">
                <a:effectLst/>
              </a:rPr>
              <a:t>ideas and geopolitical stabilities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2B1FB10-02F8-90CD-5C6B-F754D44600B6}"/>
              </a:ext>
            </a:extLst>
          </p:cNvPr>
          <p:cNvSpPr txBox="1">
            <a:spLocks/>
          </p:cNvSpPr>
          <p:nvPr/>
        </p:nvSpPr>
        <p:spPr>
          <a:xfrm>
            <a:off x="8376764" y="5278830"/>
            <a:ext cx="2703095" cy="558109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rgbClr val="E64626"/>
                </a:solidFill>
                <a:effectLst/>
              </a:rPr>
              <a:t>The energy shift</a:t>
            </a:r>
            <a:br>
              <a:rPr lang="en-US" sz="1400" b="1">
                <a:solidFill>
                  <a:schemeClr val="tx1"/>
                </a:solidFill>
                <a:effectLst/>
              </a:rPr>
            </a:br>
            <a:r>
              <a:rPr lang="en-US" sz="1400">
                <a:effectLst/>
              </a:rPr>
              <a:t>An inelegant transition without</a:t>
            </a:r>
          </a:p>
          <a:p>
            <a:pPr algn="l">
              <a:lnSpc>
                <a:spcPts val="1400"/>
              </a:lnSpc>
            </a:pPr>
            <a:r>
              <a:rPr lang="en-US" sz="1400">
                <a:effectLst/>
              </a:rPr>
              <a:t>a coherent story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C220F2F-EFEC-816C-8598-5D02989FFB73}"/>
              </a:ext>
            </a:extLst>
          </p:cNvPr>
          <p:cNvSpPr txBox="1">
            <a:spLocks/>
          </p:cNvSpPr>
          <p:nvPr/>
        </p:nvSpPr>
        <p:spPr>
          <a:xfrm>
            <a:off x="8376764" y="970204"/>
            <a:ext cx="2703095" cy="558109"/>
          </a:xfrm>
        </p:spPr>
        <p:txBody>
          <a:bodyPr/>
          <a:lstStyle>
            <a:lvl1pPr marL="228594" indent="-228594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754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438339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047924">
              <a:defRPr>
                <a:latin typeface="+mn-lt"/>
                <a:ea typeface="+mn-ea"/>
                <a:cs typeface="+mn-cs"/>
              </a:defRPr>
            </a:lvl6pPr>
            <a:lvl7pPr marL="3657509">
              <a:defRPr>
                <a:latin typeface="+mn-lt"/>
                <a:ea typeface="+mn-ea"/>
                <a:cs typeface="+mn-cs"/>
              </a:defRPr>
            </a:lvl7pPr>
            <a:lvl8pPr marL="4267093">
              <a:defRPr>
                <a:latin typeface="+mn-lt"/>
                <a:ea typeface="+mn-ea"/>
                <a:cs typeface="+mn-cs"/>
              </a:defRPr>
            </a:lvl8pPr>
            <a:lvl9pPr marL="4876678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400"/>
              </a:lnSpc>
              <a:buNone/>
            </a:pPr>
            <a:r>
              <a:rPr lang="en-US" sz="1400" b="1" kern="0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values shift</a:t>
            </a:r>
            <a:br>
              <a:rPr lang="en-US" sz="14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kern="0">
                <a:latin typeface="Arial" panose="020B0604020202020204" pitchFamily="34" charset="0"/>
                <a:cs typeface="Arial" panose="020B0604020202020204" pitchFamily="34" charset="0"/>
              </a:rPr>
              <a:t>Fractured values and fragmenting expectations </a:t>
            </a:r>
          </a:p>
        </p:txBody>
      </p:sp>
    </p:spTree>
    <p:extLst>
      <p:ext uri="{BB962C8B-B14F-4D97-AF65-F5344CB8AC3E}">
        <p14:creationId xmlns:p14="http://schemas.microsoft.com/office/powerpoint/2010/main" val="238232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D037C81-20AC-0915-50EA-ED2F9AAB77A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939719" y="953868"/>
            <a:ext cx="3490912" cy="639458"/>
          </a:xfrm>
        </p:spPr>
        <p:txBody>
          <a:bodyPr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4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 your leaders’ skills against external changes and future needs.</a:t>
            </a:r>
            <a:br>
              <a:rPr lang="en-US" sz="140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do your leaders need to know next?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C1047C5A-BACC-1DE5-DCD5-2CF4C83C7940}"/>
              </a:ext>
            </a:extLst>
          </p:cNvPr>
          <p:cNvSpPr txBox="1">
            <a:spLocks/>
          </p:cNvSpPr>
          <p:nvPr/>
        </p:nvSpPr>
        <p:spPr>
          <a:xfrm>
            <a:off x="7939066" y="696891"/>
            <a:ext cx="1826394" cy="295512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 ker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kern="0">
                <a:latin typeface="Arial" panose="020B0604020202020204" pitchFamily="34" charset="0"/>
                <a:cs typeface="Arial" panose="020B0604020202020204" pitchFamily="34" charset="0"/>
              </a:rPr>
              <a:t>ssess and adapt</a:t>
            </a:r>
            <a:endParaRPr lang="en-US" sz="14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6FCE901-76E1-9456-82F3-1A8CDFEE7938}"/>
              </a:ext>
            </a:extLst>
          </p:cNvPr>
          <p:cNvGrpSpPr/>
          <p:nvPr/>
        </p:nvGrpSpPr>
        <p:grpSpPr>
          <a:xfrm>
            <a:off x="7939066" y="1896678"/>
            <a:ext cx="3491565" cy="798029"/>
            <a:chOff x="8241630" y="1803327"/>
            <a:chExt cx="3491565" cy="798029"/>
          </a:xfrm>
        </p:grpSpPr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E82B3253-81F1-48A3-8AEB-F9911597041D}"/>
                </a:ext>
              </a:extLst>
            </p:cNvPr>
            <p:cNvSpPr txBox="1">
              <a:spLocks/>
            </p:cNvSpPr>
            <p:nvPr/>
          </p:nvSpPr>
          <p:spPr>
            <a:xfrm>
              <a:off x="8241630" y="2043894"/>
              <a:ext cx="3491565" cy="557462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400"/>
                </a:lnSpc>
              </a:pPr>
              <a:r>
                <a:rPr lang="en-US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Think about leadership skills as shared, not individual, as broad, not exclusive.</a:t>
              </a:r>
              <a:br>
                <a:rPr lang="en-US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Are your leaders on the same page?</a:t>
              </a: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48E65329-7FA0-D2E6-3717-64DE18B3333B}"/>
                </a:ext>
              </a:extLst>
            </p:cNvPr>
            <p:cNvSpPr txBox="1">
              <a:spLocks/>
            </p:cNvSpPr>
            <p:nvPr/>
          </p:nvSpPr>
          <p:spPr>
            <a:xfrm>
              <a:off x="8241630" y="1803327"/>
              <a:ext cx="1935481" cy="303760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400"/>
                </a:lnSpc>
              </a:pPr>
              <a:r>
                <a:rPr lang="en-US" sz="1400" b="1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1400" b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uild a shared base</a:t>
              </a:r>
              <a:endParaRPr lang="en-US" sz="140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98E33E6-3B99-86B2-0FBF-D092756A5C06}"/>
              </a:ext>
            </a:extLst>
          </p:cNvPr>
          <p:cNvGrpSpPr/>
          <p:nvPr/>
        </p:nvGrpSpPr>
        <p:grpSpPr>
          <a:xfrm>
            <a:off x="7939065" y="3093378"/>
            <a:ext cx="3395313" cy="782777"/>
            <a:chOff x="8241629" y="3000027"/>
            <a:chExt cx="3395313" cy="782777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2C661D0F-494F-8E51-55C3-A2F422662DAB}"/>
                </a:ext>
              </a:extLst>
            </p:cNvPr>
            <p:cNvSpPr txBox="1">
              <a:spLocks/>
            </p:cNvSpPr>
            <p:nvPr/>
          </p:nvSpPr>
          <p:spPr>
            <a:xfrm>
              <a:off x="8241629" y="3225342"/>
              <a:ext cx="3395313" cy="557462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400"/>
                </a:lnSpc>
              </a:pPr>
              <a:r>
                <a:rPr lang="en-US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Think ahead when crafting your leaders’ career pathways. Are you strategically developing leaders?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DCE10E51-306A-57D2-815C-366F2BD832CA}"/>
                </a:ext>
              </a:extLst>
            </p:cNvPr>
            <p:cNvSpPr txBox="1">
              <a:spLocks/>
            </p:cNvSpPr>
            <p:nvPr/>
          </p:nvSpPr>
          <p:spPr>
            <a:xfrm>
              <a:off x="8241630" y="3000027"/>
              <a:ext cx="2105528" cy="26612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400"/>
                </a:lnSpc>
              </a:pPr>
              <a:r>
                <a:rPr lang="en-US" sz="1400" b="1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00" b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hart leaders' careers</a:t>
              </a:r>
              <a:endParaRPr lang="en-US" sz="140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5519A8A-86F1-B47B-6BD3-63840FAF9F5D}"/>
              </a:ext>
            </a:extLst>
          </p:cNvPr>
          <p:cNvGrpSpPr/>
          <p:nvPr/>
        </p:nvGrpSpPr>
        <p:grpSpPr>
          <a:xfrm>
            <a:off x="7939066" y="4261675"/>
            <a:ext cx="3279809" cy="810176"/>
            <a:chOff x="8241630" y="4159088"/>
            <a:chExt cx="3279809" cy="810176"/>
          </a:xfrm>
        </p:grpSpPr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E7649259-8190-DC54-B0D4-0945A69CCB43}"/>
                </a:ext>
              </a:extLst>
            </p:cNvPr>
            <p:cNvSpPr txBox="1">
              <a:spLocks/>
            </p:cNvSpPr>
            <p:nvPr/>
          </p:nvSpPr>
          <p:spPr>
            <a:xfrm>
              <a:off x="8241630" y="4394424"/>
              <a:ext cx="3279809" cy="574840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400"/>
                </a:lnSpc>
              </a:pPr>
              <a:r>
                <a:rPr lang="en-US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Make learning and upskilling part of your </a:t>
              </a:r>
              <a:r>
                <a:rPr lang="en-US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organisation’s</a:t>
              </a:r>
              <a:r>
                <a:rPr lang="en-US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DNA. Are you continuously developing your leaders?</a:t>
              </a:r>
            </a:p>
          </p:txBody>
        </p:sp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BDBE3726-ED1F-0F29-0E51-90BA8349AEC5}"/>
                </a:ext>
              </a:extLst>
            </p:cNvPr>
            <p:cNvSpPr txBox="1">
              <a:spLocks/>
            </p:cNvSpPr>
            <p:nvPr/>
          </p:nvSpPr>
          <p:spPr>
            <a:xfrm>
              <a:off x="8244838" y="4159088"/>
              <a:ext cx="2288406" cy="284162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400"/>
                </a:lnSpc>
              </a:pPr>
              <a:r>
                <a:rPr lang="en-US" sz="1400" b="1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400" b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evelop and learn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963CD92-017D-0462-BA4A-84FBDDCD6F84}"/>
              </a:ext>
            </a:extLst>
          </p:cNvPr>
          <p:cNvGrpSpPr/>
          <p:nvPr/>
        </p:nvGrpSpPr>
        <p:grpSpPr>
          <a:xfrm>
            <a:off x="7939066" y="5435382"/>
            <a:ext cx="3279810" cy="809845"/>
            <a:chOff x="8241630" y="5342031"/>
            <a:chExt cx="3279810" cy="809845"/>
          </a:xfrm>
        </p:grpSpPr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88C735E4-4BB6-C960-4083-37D3B1B04E78}"/>
                </a:ext>
              </a:extLst>
            </p:cNvPr>
            <p:cNvSpPr txBox="1">
              <a:spLocks/>
            </p:cNvSpPr>
            <p:nvPr/>
          </p:nvSpPr>
          <p:spPr>
            <a:xfrm>
              <a:off x="8241630" y="5577036"/>
              <a:ext cx="3279810" cy="574840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400"/>
                </a:lnSpc>
              </a:pPr>
              <a:r>
                <a:rPr lang="en-US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As your leaders advance, adjust your program accordingly. Are you keeping</a:t>
              </a:r>
              <a:br>
                <a:rPr lang="en-US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your leader development future-proof?</a:t>
              </a:r>
            </a:p>
          </p:txBody>
        </p:sp>
        <p:sp>
          <p:nvSpPr>
            <p:cNvPr id="25" name="Subtitle 2">
              <a:extLst>
                <a:ext uri="{FF2B5EF4-FFF2-40B4-BE49-F238E27FC236}">
                  <a16:creationId xmlns:a16="http://schemas.microsoft.com/office/drawing/2014/main" id="{A44227E1-F2A1-CF4D-964F-79BE472769A6}"/>
                </a:ext>
              </a:extLst>
            </p:cNvPr>
            <p:cNvSpPr txBox="1">
              <a:spLocks/>
            </p:cNvSpPr>
            <p:nvPr/>
          </p:nvSpPr>
          <p:spPr>
            <a:xfrm>
              <a:off x="8245226" y="5342031"/>
              <a:ext cx="2522473" cy="333987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400"/>
                </a:lnSpc>
              </a:pPr>
              <a:r>
                <a:rPr lang="en-US" sz="1400" b="1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1400" b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valuate and evolve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616D673-AD9F-82B2-170A-108C7F05B4ED}"/>
              </a:ext>
            </a:extLst>
          </p:cNvPr>
          <p:cNvGrpSpPr/>
          <p:nvPr/>
        </p:nvGrpSpPr>
        <p:grpSpPr>
          <a:xfrm>
            <a:off x="6724486" y="433372"/>
            <a:ext cx="866273" cy="6032545"/>
            <a:chOff x="7026442" y="321549"/>
            <a:chExt cx="866273" cy="603254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95D5D3-227D-1E64-B232-5DF82180AF71}"/>
                </a:ext>
              </a:extLst>
            </p:cNvPr>
            <p:cNvSpPr txBox="1"/>
            <p:nvPr/>
          </p:nvSpPr>
          <p:spPr>
            <a:xfrm>
              <a:off x="7026442" y="321549"/>
              <a:ext cx="8662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9A7728-2FF3-38FC-7F28-4DCECE004623}"/>
                </a:ext>
              </a:extLst>
            </p:cNvPr>
            <p:cNvSpPr txBox="1"/>
            <p:nvPr/>
          </p:nvSpPr>
          <p:spPr>
            <a:xfrm>
              <a:off x="7026442" y="1493372"/>
              <a:ext cx="8662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2F85D4-346D-1387-DC7D-CDEA264C4773}"/>
                </a:ext>
              </a:extLst>
            </p:cNvPr>
            <p:cNvSpPr txBox="1"/>
            <p:nvPr/>
          </p:nvSpPr>
          <p:spPr>
            <a:xfrm>
              <a:off x="7026442" y="2675123"/>
              <a:ext cx="8662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F8D2E5-9D6C-ECE4-DC89-9FEAD6A1BD33}"/>
                </a:ext>
              </a:extLst>
            </p:cNvPr>
            <p:cNvSpPr txBox="1"/>
            <p:nvPr/>
          </p:nvSpPr>
          <p:spPr>
            <a:xfrm>
              <a:off x="7026442" y="3856543"/>
              <a:ext cx="8662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B9A43CF-C18A-0A2A-63E3-1539902815EA}"/>
                </a:ext>
              </a:extLst>
            </p:cNvPr>
            <p:cNvSpPr txBox="1"/>
            <p:nvPr/>
          </p:nvSpPr>
          <p:spPr>
            <a:xfrm>
              <a:off x="7026442" y="5030655"/>
              <a:ext cx="8662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28FBE9B-5182-DDF1-269A-3C5DFE90C2C8}"/>
                </a:ext>
              </a:extLst>
            </p:cNvPr>
            <p:cNvGrpSpPr/>
            <p:nvPr/>
          </p:nvGrpSpPr>
          <p:grpSpPr>
            <a:xfrm>
              <a:off x="7449954" y="1299411"/>
              <a:ext cx="0" cy="3966914"/>
              <a:chOff x="6554804" y="1318661"/>
              <a:chExt cx="0" cy="3966914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C6F3B11-D439-100D-370A-136D0E41D7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4804" y="3794888"/>
                <a:ext cx="0" cy="306780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D47C24A-82D6-BD93-F81B-FB951D216A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4804" y="2620606"/>
                <a:ext cx="0" cy="306780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7D9DD63-9F4E-5826-6F3D-BD345D821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4804" y="1318661"/>
                <a:ext cx="0" cy="405567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906FDF5-1B00-B448-613B-0D3F950D4F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4804" y="4978795"/>
                <a:ext cx="0" cy="306780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C1C10B7-9B88-043C-065F-996451940A1D}"/>
              </a:ext>
            </a:extLst>
          </p:cNvPr>
          <p:cNvSpPr txBox="1"/>
          <p:nvPr/>
        </p:nvSpPr>
        <p:spPr>
          <a:xfrm>
            <a:off x="9352546" y="6465917"/>
            <a:ext cx="25354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AU" sz="800" b="0" i="0" u="none" strike="noStrike">
                <a:solidFill>
                  <a:schemeClr val="accent2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Source: The 2025 Skills Horizon (Peter et al 2024)</a:t>
            </a:r>
            <a:endParaRPr lang="en-US" sz="800" b="0" i="1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732A56-F867-CFB0-D5F2-C536F0A89BF6}"/>
              </a:ext>
            </a:extLst>
          </p:cNvPr>
          <p:cNvSpPr txBox="1">
            <a:spLocks/>
          </p:cNvSpPr>
          <p:nvPr/>
        </p:nvSpPr>
        <p:spPr>
          <a:xfrm>
            <a:off x="323273" y="2794261"/>
            <a:ext cx="5825288" cy="10488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</a:pPr>
            <a:r>
              <a:rPr lang="en-US" sz="50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Skills-based</a:t>
            </a:r>
            <a:br>
              <a:rPr lang="en-US" sz="50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 development</a:t>
            </a:r>
            <a:endParaRPr lang="en-US" sz="5000" b="1" i="1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3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0A1BE2EE-E109-7BED-14B2-6D70B692FD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02566" y="856799"/>
            <a:ext cx="4677594" cy="514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E5B136-502E-92B1-28DA-C888FC94DDA5}"/>
              </a:ext>
            </a:extLst>
          </p:cNvPr>
          <p:cNvSpPr txBox="1">
            <a:spLocks/>
          </p:cNvSpPr>
          <p:nvPr/>
        </p:nvSpPr>
        <p:spPr>
          <a:xfrm>
            <a:off x="323273" y="2794261"/>
            <a:ext cx="5825288" cy="1246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</a:pPr>
            <a:r>
              <a:rPr lang="en-US" sz="5000" b="1" i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2025</a:t>
            </a:r>
            <a:br>
              <a:rPr lang="en-US" sz="50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 Horizon</a:t>
            </a:r>
            <a:endParaRPr lang="en-US" sz="5000" b="1" i="1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1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A41C8BD5-7F33-3701-1C44-DBAC97C8AE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3648" y="643741"/>
            <a:ext cx="5824538" cy="1247775"/>
          </a:xfrm>
        </p:spPr>
        <p:txBody>
          <a:bodyPr/>
          <a:lstStyle/>
          <a:p>
            <a:pPr algn="l">
              <a:lnSpc>
                <a:spcPts val="4000"/>
              </a:lnSpc>
            </a:pPr>
            <a:r>
              <a:rPr lang="en-US" sz="50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Types of</a:t>
            </a:r>
            <a:br>
              <a:rPr lang="en-US" sz="50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spc="-15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lang="en-US" sz="50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work</a:t>
            </a:r>
          </a:p>
        </p:txBody>
      </p:sp>
      <p:pic>
        <p:nvPicPr>
          <p:cNvPr id="3" name="Picture 2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5FE0FC70-0CFD-EB44-C48B-6CF0C8052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940" y="789270"/>
            <a:ext cx="5111523" cy="5096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79C961-0D99-FAA7-37A1-6E8C6EC8A81C}"/>
              </a:ext>
            </a:extLst>
          </p:cNvPr>
          <p:cNvSpPr txBox="1"/>
          <p:nvPr/>
        </p:nvSpPr>
        <p:spPr>
          <a:xfrm>
            <a:off x="9352546" y="6465917"/>
            <a:ext cx="25354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AU" sz="800" b="0" i="0" u="none" strike="noStrike">
                <a:solidFill>
                  <a:schemeClr val="accent2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Source: The 2025 Skills Horizon (Peter et al 2024)</a:t>
            </a:r>
            <a:endParaRPr lang="en-US" sz="800" b="0" i="1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A6C68C-F499-B882-7C17-B1A5E4E4E3FF}"/>
              </a:ext>
            </a:extLst>
          </p:cNvPr>
          <p:cNvGrpSpPr/>
          <p:nvPr/>
        </p:nvGrpSpPr>
        <p:grpSpPr>
          <a:xfrm>
            <a:off x="5975914" y="4345919"/>
            <a:ext cx="849174" cy="847023"/>
            <a:chOff x="10316854" y="1722922"/>
            <a:chExt cx="849174" cy="84702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0B584C-6C7E-EBB7-A59F-3DE49DDF1957}"/>
                </a:ext>
              </a:extLst>
            </p:cNvPr>
            <p:cNvSpPr/>
            <p:nvPr/>
          </p:nvSpPr>
          <p:spPr>
            <a:xfrm>
              <a:off x="10319005" y="1722922"/>
              <a:ext cx="847023" cy="847023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851373-9F1A-48E3-60B7-C8A470A347BE}"/>
                </a:ext>
              </a:extLst>
            </p:cNvPr>
            <p:cNvSpPr txBox="1"/>
            <p:nvPr/>
          </p:nvSpPr>
          <p:spPr>
            <a:xfrm>
              <a:off x="10316854" y="2011931"/>
              <a:ext cx="847023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Traditional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hybrid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1090FF-3128-87AB-5D0F-A4F74AF97AE3}"/>
              </a:ext>
            </a:extLst>
          </p:cNvPr>
          <p:cNvCxnSpPr>
            <a:cxnSpLocks/>
          </p:cNvCxnSpPr>
          <p:nvPr/>
        </p:nvCxnSpPr>
        <p:spPr>
          <a:xfrm>
            <a:off x="7219556" y="2490842"/>
            <a:ext cx="0" cy="2033032"/>
          </a:xfrm>
          <a:prstGeom prst="line">
            <a:avLst/>
          </a:prstGeom>
          <a:ln w="15875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9D2CD4-56EA-BA92-498F-33A86A6BD8A9}"/>
              </a:ext>
            </a:extLst>
          </p:cNvPr>
          <p:cNvCxnSpPr>
            <a:cxnSpLocks/>
          </p:cNvCxnSpPr>
          <p:nvPr/>
        </p:nvCxnSpPr>
        <p:spPr>
          <a:xfrm flipH="1">
            <a:off x="6988549" y="2156059"/>
            <a:ext cx="2020697" cy="0"/>
          </a:xfrm>
          <a:prstGeom prst="line">
            <a:avLst/>
          </a:prstGeom>
          <a:ln w="15875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371B75-0008-1874-B0F7-E75B8FB89473}"/>
              </a:ext>
            </a:extLst>
          </p:cNvPr>
          <p:cNvCxnSpPr>
            <a:cxnSpLocks/>
          </p:cNvCxnSpPr>
          <p:nvPr/>
        </p:nvCxnSpPr>
        <p:spPr>
          <a:xfrm>
            <a:off x="9558495" y="1715993"/>
            <a:ext cx="0" cy="2085986"/>
          </a:xfrm>
          <a:prstGeom prst="line">
            <a:avLst/>
          </a:prstGeom>
          <a:ln w="15875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6042B7-9BDC-69C9-8FB8-ECC485DC093B}"/>
              </a:ext>
            </a:extLst>
          </p:cNvPr>
          <p:cNvGrpSpPr/>
          <p:nvPr/>
        </p:nvGrpSpPr>
        <p:grpSpPr>
          <a:xfrm>
            <a:off x="9142627" y="2290151"/>
            <a:ext cx="849174" cy="847023"/>
            <a:chOff x="10316854" y="1722922"/>
            <a:chExt cx="849174" cy="84702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F01E3C-F228-8C46-BE63-7037CCA46D51}"/>
                </a:ext>
              </a:extLst>
            </p:cNvPr>
            <p:cNvSpPr/>
            <p:nvPr/>
          </p:nvSpPr>
          <p:spPr>
            <a:xfrm>
              <a:off x="10319005" y="1722922"/>
              <a:ext cx="847023" cy="847023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65C6F0-A887-3BF6-36FC-792F29CEE9B6}"/>
                </a:ext>
              </a:extLst>
            </p:cNvPr>
            <p:cNvSpPr txBox="1"/>
            <p:nvPr/>
          </p:nvSpPr>
          <p:spPr>
            <a:xfrm>
              <a:off x="10316854" y="1923613"/>
              <a:ext cx="84702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Online-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first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hybrid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A2DA28-CC37-1E6C-D95E-4881BF9F2184}"/>
              </a:ext>
            </a:extLst>
          </p:cNvPr>
          <p:cNvCxnSpPr>
            <a:cxnSpLocks/>
          </p:cNvCxnSpPr>
          <p:nvPr/>
        </p:nvCxnSpPr>
        <p:spPr>
          <a:xfrm>
            <a:off x="7989578" y="1418974"/>
            <a:ext cx="0" cy="4279182"/>
          </a:xfrm>
          <a:prstGeom prst="line">
            <a:avLst/>
          </a:prstGeom>
          <a:ln w="15875">
            <a:solidFill>
              <a:schemeClr val="accent1"/>
            </a:solidFill>
            <a:prstDash val="solid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C40579AE-9625-26B3-9E85-9434FB0E8E7D}"/>
              </a:ext>
            </a:extLst>
          </p:cNvPr>
          <p:cNvGrpSpPr/>
          <p:nvPr/>
        </p:nvGrpSpPr>
        <p:grpSpPr>
          <a:xfrm>
            <a:off x="7570975" y="1715993"/>
            <a:ext cx="849174" cy="847023"/>
            <a:chOff x="10316854" y="1722922"/>
            <a:chExt cx="849174" cy="84702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1C7B24-97E7-4444-5B66-AD3913B02623}"/>
                </a:ext>
              </a:extLst>
            </p:cNvPr>
            <p:cNvSpPr/>
            <p:nvPr/>
          </p:nvSpPr>
          <p:spPr>
            <a:xfrm>
              <a:off x="10319005" y="1722922"/>
              <a:ext cx="847023" cy="847023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078795-E516-37A3-C0F3-A71F0032E493}"/>
                </a:ext>
              </a:extLst>
            </p:cNvPr>
            <p:cNvSpPr txBox="1"/>
            <p:nvPr/>
          </p:nvSpPr>
          <p:spPr>
            <a:xfrm>
              <a:off x="10316854" y="1981651"/>
              <a:ext cx="847023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Flexible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hybrid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13C7C2-1D43-472D-A42E-9E3AC358209D}"/>
              </a:ext>
            </a:extLst>
          </p:cNvPr>
          <p:cNvGrpSpPr/>
          <p:nvPr/>
        </p:nvGrpSpPr>
        <p:grpSpPr>
          <a:xfrm>
            <a:off x="7566629" y="4345919"/>
            <a:ext cx="849174" cy="847023"/>
            <a:chOff x="10316854" y="1722922"/>
            <a:chExt cx="849174" cy="84702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DA29B1-D7BD-D680-A4D1-5A653C773AA7}"/>
                </a:ext>
              </a:extLst>
            </p:cNvPr>
            <p:cNvSpPr/>
            <p:nvPr/>
          </p:nvSpPr>
          <p:spPr>
            <a:xfrm>
              <a:off x="10319005" y="1722922"/>
              <a:ext cx="847023" cy="847023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970559-B546-7AB0-E55B-5F000FCDB81F}"/>
                </a:ext>
              </a:extLst>
            </p:cNvPr>
            <p:cNvSpPr txBox="1"/>
            <p:nvPr/>
          </p:nvSpPr>
          <p:spPr>
            <a:xfrm>
              <a:off x="10316854" y="1992681"/>
              <a:ext cx="847023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Cohort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hybrid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2D8BCD-FB2C-7695-4640-E99EFF8B7CC8}"/>
              </a:ext>
            </a:extLst>
          </p:cNvPr>
          <p:cNvCxnSpPr>
            <a:cxnSpLocks/>
          </p:cNvCxnSpPr>
          <p:nvPr/>
        </p:nvCxnSpPr>
        <p:spPr>
          <a:xfrm>
            <a:off x="5823284" y="3516043"/>
            <a:ext cx="4312118" cy="0"/>
          </a:xfrm>
          <a:prstGeom prst="line">
            <a:avLst/>
          </a:prstGeom>
          <a:ln w="15875">
            <a:solidFill>
              <a:schemeClr val="accent1"/>
            </a:solidFill>
            <a:prstDash val="solid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F72C2A-6F2D-B899-7F44-C714B2E1C902}"/>
              </a:ext>
            </a:extLst>
          </p:cNvPr>
          <p:cNvGrpSpPr/>
          <p:nvPr/>
        </p:nvGrpSpPr>
        <p:grpSpPr>
          <a:xfrm>
            <a:off x="6794062" y="3082907"/>
            <a:ext cx="849174" cy="847023"/>
            <a:chOff x="10316854" y="1722922"/>
            <a:chExt cx="849174" cy="84702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87EFA70-41BC-82FA-E5ED-8F777EE3FFC9}"/>
                </a:ext>
              </a:extLst>
            </p:cNvPr>
            <p:cNvSpPr/>
            <p:nvPr/>
          </p:nvSpPr>
          <p:spPr>
            <a:xfrm>
              <a:off x="10319005" y="1722922"/>
              <a:ext cx="847023" cy="847023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060123-53D9-DFC7-0C71-23AE9E3350CA}"/>
                </a:ext>
              </a:extLst>
            </p:cNvPr>
            <p:cNvSpPr txBox="1"/>
            <p:nvPr/>
          </p:nvSpPr>
          <p:spPr>
            <a:xfrm>
              <a:off x="10316854" y="1923613"/>
              <a:ext cx="84702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Space-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share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hybrid</a:t>
              </a:r>
            </a:p>
          </p:txBody>
        </p:sp>
      </p:grpSp>
      <p:sp>
        <p:nvSpPr>
          <p:cNvPr id="45" name="Subtitle 2">
            <a:extLst>
              <a:ext uri="{FF2B5EF4-FFF2-40B4-BE49-F238E27FC236}">
                <a16:creationId xmlns:a16="http://schemas.microsoft.com/office/drawing/2014/main" id="{FFA9DC3A-7934-8972-ECB3-6BFA06827941}"/>
              </a:ext>
            </a:extLst>
          </p:cNvPr>
          <p:cNvSpPr txBox="1">
            <a:spLocks/>
          </p:cNvSpPr>
          <p:nvPr/>
        </p:nvSpPr>
        <p:spPr>
          <a:xfrm>
            <a:off x="325176" y="2866866"/>
            <a:ext cx="4008095" cy="1124267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rgbClr val="E64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Traditional hybrid</a:t>
            </a:r>
          </a:p>
          <a:p>
            <a:pPr algn="l">
              <a:lnSpc>
                <a:spcPts val="1400"/>
              </a:lnSpc>
            </a:pPr>
            <a:endParaRPr lang="en-US" sz="1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Revolves around the traditional nuclear office.</a:t>
            </a: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 people work (almost) permanently from</a:t>
            </a: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 (akin to the telework of old); most people</a:t>
            </a: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 in the office.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74A88995-91E3-E911-95DE-0D091BE21667}"/>
              </a:ext>
            </a:extLst>
          </p:cNvPr>
          <p:cNvSpPr txBox="1">
            <a:spLocks/>
          </p:cNvSpPr>
          <p:nvPr/>
        </p:nvSpPr>
        <p:spPr>
          <a:xfrm>
            <a:off x="325175" y="2866865"/>
            <a:ext cx="4008095" cy="1124267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Cohort hybrid</a:t>
            </a:r>
          </a:p>
          <a:p>
            <a:pPr algn="l">
              <a:lnSpc>
                <a:spcPts val="1400"/>
              </a:lnSpc>
            </a:pPr>
            <a:endParaRPr lang="en-US" sz="1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Here, the team is the focal point, rather than the space. Under this enforced hybrid model, teams</a:t>
            </a: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always together: some days in the office, some days remote.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9214B5CB-FE2D-841B-9FB2-85B544447D24}"/>
              </a:ext>
            </a:extLst>
          </p:cNvPr>
          <p:cNvSpPr txBox="1">
            <a:spLocks/>
          </p:cNvSpPr>
          <p:nvPr/>
        </p:nvSpPr>
        <p:spPr>
          <a:xfrm>
            <a:off x="321753" y="2859766"/>
            <a:ext cx="4133224" cy="1124267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Space-share hybrid</a:t>
            </a:r>
          </a:p>
          <a:p>
            <a:pPr algn="l">
              <a:lnSpc>
                <a:spcPts val="1400"/>
              </a:lnSpc>
            </a:pPr>
            <a:endParaRPr lang="en-US" sz="1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office is the focal point, but people rotate</a:t>
            </a: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through the space doing desk-sharing. It’s either</a:t>
            </a: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first come, first serve basis or more coordinated,</a:t>
            </a: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allocated seats.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6005DB10-3738-F5E4-F583-2E8ECF721F6E}"/>
              </a:ext>
            </a:extLst>
          </p:cNvPr>
          <p:cNvSpPr txBox="1">
            <a:spLocks/>
          </p:cNvSpPr>
          <p:nvPr/>
        </p:nvSpPr>
        <p:spPr>
          <a:xfrm>
            <a:off x="325175" y="2859765"/>
            <a:ext cx="4008095" cy="1124267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Flexible hybrid</a:t>
            </a:r>
          </a:p>
          <a:p>
            <a:pPr algn="l">
              <a:lnSpc>
                <a:spcPts val="1400"/>
              </a:lnSpc>
            </a:pPr>
            <a:endParaRPr lang="en-US" sz="1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the “anything goes, each to their own” model. There are no fixed rules about where and when to work; the office runs like a campus, with teams coordinating their own rhythms.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D2A6A523-BAC9-0072-B893-843FBA3496C8}"/>
              </a:ext>
            </a:extLst>
          </p:cNvPr>
          <p:cNvSpPr txBox="1">
            <a:spLocks/>
          </p:cNvSpPr>
          <p:nvPr/>
        </p:nvSpPr>
        <p:spPr>
          <a:xfrm>
            <a:off x="319602" y="2864633"/>
            <a:ext cx="4008095" cy="1124267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Online-first hybrid</a:t>
            </a:r>
          </a:p>
          <a:p>
            <a:pPr algn="l">
              <a:lnSpc>
                <a:spcPts val="1400"/>
              </a:lnSpc>
            </a:pPr>
            <a:endParaRPr lang="en-US" sz="1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Everyone works mostly remote. The physical space is used only for </a:t>
            </a:r>
            <a:r>
              <a:rPr lang="en-US" sz="1400" err="1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socialising</a:t>
            </a: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 client</a:t>
            </a: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meetings. Coming together physically can be</a:t>
            </a:r>
          </a:p>
          <a:p>
            <a:pPr algn="l">
              <a:lnSpc>
                <a:spcPts val="1400"/>
              </a:lnSpc>
            </a:pPr>
            <a:r>
              <a:rPr lang="en-US" sz="14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coordinated or flexible.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FDB1A7-6B86-2978-9732-CFFBA0BE7948}"/>
              </a:ext>
            </a:extLst>
          </p:cNvPr>
          <p:cNvSpPr txBox="1"/>
          <p:nvPr/>
        </p:nvSpPr>
        <p:spPr>
          <a:xfrm>
            <a:off x="2938967" y="-702361"/>
            <a:ext cx="6314065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AU" sz="1600" b="1" dirty="0"/>
              <a:t>This slide includes animations. </a:t>
            </a:r>
            <a:br>
              <a:rPr lang="en-AU" sz="1600" b="1" dirty="0"/>
            </a:br>
            <a:r>
              <a:rPr lang="en-AU" sz="1600" b="1" dirty="0"/>
              <a:t>Some content will only show in presenter mode.</a:t>
            </a:r>
          </a:p>
        </p:txBody>
      </p:sp>
    </p:spTree>
    <p:extLst>
      <p:ext uri="{BB962C8B-B14F-4D97-AF65-F5344CB8AC3E}">
        <p14:creationId xmlns:p14="http://schemas.microsoft.com/office/powerpoint/2010/main" val="168286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8" grpId="0"/>
      <p:bldP spid="48" grpId="1"/>
      <p:bldP spid="47" grpId="0"/>
      <p:bldP spid="47" grpId="1"/>
      <p:bldP spid="46" grpId="0"/>
      <p:bldP spid="46" grpId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iagram of a complex structure&#10;&#10;Description automatically generated with medium confidence">
            <a:extLst>
              <a:ext uri="{FF2B5EF4-FFF2-40B4-BE49-F238E27FC236}">
                <a16:creationId xmlns:a16="http://schemas.microsoft.com/office/drawing/2014/main" id="{F64F4F37-CC12-C8F7-A956-2BB4FA888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90" y="1813583"/>
            <a:ext cx="4047184" cy="445932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32B3AB0C-1BD3-C5D9-3AA4-CD524AADB7CB}"/>
              </a:ext>
            </a:extLst>
          </p:cNvPr>
          <p:cNvSpPr txBox="1">
            <a:spLocks/>
          </p:cNvSpPr>
          <p:nvPr/>
        </p:nvSpPr>
        <p:spPr>
          <a:xfrm>
            <a:off x="323274" y="337969"/>
            <a:ext cx="3392078" cy="295992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rgbClr val="E64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BLOB 1</a:t>
            </a:r>
            <a:endParaRPr lang="en-US" sz="140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diagram of a red and black diagram&#10;&#10;Description automatically generated">
            <a:extLst>
              <a:ext uri="{FF2B5EF4-FFF2-40B4-BE49-F238E27FC236}">
                <a16:creationId xmlns:a16="http://schemas.microsoft.com/office/drawing/2014/main" id="{3646AC89-50C4-5D3E-89E6-2D2AD992B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91" y="2069410"/>
            <a:ext cx="4052082" cy="4208884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A9E10D4C-FCE4-AFB4-DA23-BCC611B09493}"/>
              </a:ext>
            </a:extLst>
          </p:cNvPr>
          <p:cNvGrpSpPr/>
          <p:nvPr/>
        </p:nvGrpSpPr>
        <p:grpSpPr>
          <a:xfrm>
            <a:off x="5152195" y="2069410"/>
            <a:ext cx="5950052" cy="3841852"/>
            <a:chOff x="4863437" y="1522055"/>
            <a:chExt cx="5950052" cy="3841852"/>
          </a:xfrm>
        </p:grpSpPr>
        <p:pic>
          <p:nvPicPr>
            <p:cNvPr id="14" name="Picture 13" descr="A red object with black dots&#10;&#10;Description automatically generated">
              <a:extLst>
                <a:ext uri="{FF2B5EF4-FFF2-40B4-BE49-F238E27FC236}">
                  <a16:creationId xmlns:a16="http://schemas.microsoft.com/office/drawing/2014/main" id="{B18A7C2F-4452-851A-E769-AFF99EFA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8198" y="2532725"/>
              <a:ext cx="3851866" cy="2831182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A59A42-4634-FE6E-A267-85CBA573919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930093"/>
              <a:ext cx="9053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E3175F4-CDED-A385-B33E-96223AF1ACA3}"/>
                </a:ext>
              </a:extLst>
            </p:cNvPr>
            <p:cNvGrpSpPr/>
            <p:nvPr/>
          </p:nvGrpSpPr>
          <p:grpSpPr>
            <a:xfrm rot="16200000">
              <a:off x="9101132" y="4026744"/>
              <a:ext cx="319591" cy="1564106"/>
              <a:chOff x="8085222" y="2188972"/>
              <a:chExt cx="319591" cy="1564106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032E277-7864-0C73-1473-C564D0A2043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303169" y="2971025"/>
                <a:ext cx="156410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473BA1F-5811-774E-9D38-B80B2A3B9D9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8245018" y="3593282"/>
                <a:ext cx="0" cy="31959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3C5262CC-F019-07F3-5BB8-81E87CB70F3A}"/>
                </a:ext>
              </a:extLst>
            </p:cNvPr>
            <p:cNvSpPr txBox="1">
              <a:spLocks/>
            </p:cNvSpPr>
            <p:nvPr/>
          </p:nvSpPr>
          <p:spPr>
            <a:xfrm>
              <a:off x="4863437" y="4801347"/>
              <a:ext cx="1232562" cy="295992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E6462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AI FLUENCY</a:t>
              </a:r>
              <a:endParaRPr lang="en-US" sz="12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02E7AB2-CDCA-350F-A0CF-07458B72D33E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842438"/>
              <a:ext cx="86689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E9D55694-B8F3-FB43-3465-FA3AF49BBD34}"/>
                </a:ext>
              </a:extLst>
            </p:cNvPr>
            <p:cNvSpPr txBox="1">
              <a:spLocks/>
            </p:cNvSpPr>
            <p:nvPr/>
          </p:nvSpPr>
          <p:spPr>
            <a:xfrm>
              <a:off x="4912092" y="3617439"/>
              <a:ext cx="1232562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E6462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DATA FLUENCY</a:t>
              </a:r>
              <a:endParaRPr lang="en-US" sz="12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AE91B2E-CB02-C4A1-F4EB-3A89542B89D9}"/>
                </a:ext>
              </a:extLst>
            </p:cNvPr>
            <p:cNvCxnSpPr>
              <a:cxnSpLocks/>
            </p:cNvCxnSpPr>
            <p:nvPr/>
          </p:nvCxnSpPr>
          <p:spPr>
            <a:xfrm>
              <a:off x="7569286" y="2386882"/>
              <a:ext cx="0" cy="12016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B91CDF09-D987-78BB-D7F5-7DD6D3BD8502}"/>
                </a:ext>
              </a:extLst>
            </p:cNvPr>
            <p:cNvSpPr txBox="1">
              <a:spLocks/>
            </p:cNvSpPr>
            <p:nvPr/>
          </p:nvSpPr>
          <p:spPr>
            <a:xfrm>
              <a:off x="6688082" y="1920535"/>
              <a:ext cx="1762408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CYBERSECURITY</a:t>
              </a:r>
            </a:p>
            <a:p>
              <a:r>
                <a:rPr lang="en-US" sz="1200">
                  <a:solidFill>
                    <a:srgbClr val="E6462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AND PRIVACY</a:t>
              </a:r>
              <a:endParaRPr lang="en-US" sz="12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67C17594-6369-2962-6C19-4D99645667F0}"/>
                </a:ext>
              </a:extLst>
            </p:cNvPr>
            <p:cNvSpPr txBox="1">
              <a:spLocks/>
            </p:cNvSpPr>
            <p:nvPr/>
          </p:nvSpPr>
          <p:spPr>
            <a:xfrm>
              <a:off x="8305618" y="2415757"/>
              <a:ext cx="1183907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</a:t>
              </a:r>
            </a:p>
            <a:p>
              <a:r>
                <a:rPr lang="en-US" sz="1200">
                  <a:solidFill>
                    <a:srgbClr val="E6462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ETHICS</a:t>
              </a:r>
              <a:endParaRPr lang="en-US" sz="12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B101B3D-FDCA-A6AF-2C35-75C862376571}"/>
                </a:ext>
              </a:extLst>
            </p:cNvPr>
            <p:cNvCxnSpPr>
              <a:cxnSpLocks/>
            </p:cNvCxnSpPr>
            <p:nvPr/>
          </p:nvCxnSpPr>
          <p:spPr>
            <a:xfrm>
              <a:off x="8897572" y="2881486"/>
              <a:ext cx="0" cy="9609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FAE0ED4-5B8A-BC2E-3DBA-C34188A19A12}"/>
                </a:ext>
              </a:extLst>
            </p:cNvPr>
            <p:cNvCxnSpPr>
              <a:cxnSpLocks/>
            </p:cNvCxnSpPr>
            <p:nvPr/>
          </p:nvCxnSpPr>
          <p:spPr>
            <a:xfrm>
              <a:off x="10033353" y="1976096"/>
              <a:ext cx="0" cy="10578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Subtitle 2">
              <a:extLst>
                <a:ext uri="{FF2B5EF4-FFF2-40B4-BE49-F238E27FC236}">
                  <a16:creationId xmlns:a16="http://schemas.microsoft.com/office/drawing/2014/main" id="{6B8B3551-E91A-83DB-4483-A6090EF87648}"/>
                </a:ext>
              </a:extLst>
            </p:cNvPr>
            <p:cNvSpPr txBox="1">
              <a:spLocks/>
            </p:cNvSpPr>
            <p:nvPr/>
          </p:nvSpPr>
          <p:spPr>
            <a:xfrm>
              <a:off x="9441399" y="1522055"/>
              <a:ext cx="1183907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QUANTUM</a:t>
              </a:r>
            </a:p>
            <a:p>
              <a:r>
                <a:rPr lang="en-US" sz="1200">
                  <a:solidFill>
                    <a:srgbClr val="E6462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LITERACY</a:t>
              </a:r>
              <a:endParaRPr lang="en-US" sz="12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Subtitle 2">
              <a:extLst>
                <a:ext uri="{FF2B5EF4-FFF2-40B4-BE49-F238E27FC236}">
                  <a16:creationId xmlns:a16="http://schemas.microsoft.com/office/drawing/2014/main" id="{77CE24F6-B2D5-E655-9AF4-EF1B36E62822}"/>
                </a:ext>
              </a:extLst>
            </p:cNvPr>
            <p:cNvSpPr txBox="1">
              <a:spLocks/>
            </p:cNvSpPr>
            <p:nvPr/>
          </p:nvSpPr>
          <p:spPr>
            <a:xfrm>
              <a:off x="9253214" y="4193102"/>
              <a:ext cx="1560275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rgbClr val="E64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 AI FOR</a:t>
              </a:r>
            </a:p>
            <a:p>
              <a:r>
                <a:rPr lang="en-US" sz="1200">
                  <a:solidFill>
                    <a:srgbClr val="E6462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PRODUCTIVITY</a:t>
              </a:r>
              <a:endParaRPr lang="en-US" sz="12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F2A443-3134-8D47-8E0F-933345F47BFB}"/>
              </a:ext>
            </a:extLst>
          </p:cNvPr>
          <p:cNvSpPr txBox="1">
            <a:spLocks/>
          </p:cNvSpPr>
          <p:nvPr/>
        </p:nvSpPr>
        <p:spPr>
          <a:xfrm>
            <a:off x="323274" y="643741"/>
            <a:ext cx="4052076" cy="91154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40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the</a:t>
            </a:r>
            <a:br>
              <a:rPr lang="en-US" sz="40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of tech</a:t>
            </a:r>
          </a:p>
        </p:txBody>
      </p:sp>
    </p:spTree>
    <p:extLst>
      <p:ext uri="{BB962C8B-B14F-4D97-AF65-F5344CB8AC3E}">
        <p14:creationId xmlns:p14="http://schemas.microsoft.com/office/powerpoint/2010/main" val="313099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3D13FA-095D-4F8F-A065-FCC33994032A}"/>
              </a:ext>
            </a:extLst>
          </p:cNvPr>
          <p:cNvSpPr txBox="1"/>
          <p:nvPr/>
        </p:nvSpPr>
        <p:spPr>
          <a:xfrm>
            <a:off x="9352546" y="6465917"/>
            <a:ext cx="25354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AU" sz="8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Source: The 2025 Skills Horizon (Peter et al 2024)</a:t>
            </a:r>
            <a:endParaRPr lang="en-US" sz="800" b="0" i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black and orange background with white text&#10;&#10;Description automatically generated">
            <a:extLst>
              <a:ext uri="{FF2B5EF4-FFF2-40B4-BE49-F238E27FC236}">
                <a16:creationId xmlns:a16="http://schemas.microsoft.com/office/drawing/2014/main" id="{419935C3-6CA6-8414-3B4F-C7612E602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723" y="2297083"/>
            <a:ext cx="1498600" cy="1257300"/>
          </a:xfrm>
          <a:prstGeom prst="rect">
            <a:avLst/>
          </a:prstGeom>
        </p:spPr>
      </p:pic>
      <p:pic>
        <p:nvPicPr>
          <p:cNvPr id="12" name="Picture 11" descr="A black and orange background with white text&#10;&#10;Description automatically generated">
            <a:extLst>
              <a:ext uri="{FF2B5EF4-FFF2-40B4-BE49-F238E27FC236}">
                <a16:creationId xmlns:a16="http://schemas.microsoft.com/office/drawing/2014/main" id="{84499478-23DD-EEAC-A38A-0A6805A8C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523" y="4147350"/>
            <a:ext cx="1397000" cy="1257300"/>
          </a:xfrm>
          <a:prstGeom prst="rect">
            <a:avLst/>
          </a:prstGeom>
        </p:spPr>
      </p:pic>
      <p:pic>
        <p:nvPicPr>
          <p:cNvPr id="14" name="Picture 13" descr="A black and orange sign with white text&#10;&#10;Description automatically generated">
            <a:extLst>
              <a:ext uri="{FF2B5EF4-FFF2-40B4-BE49-F238E27FC236}">
                <a16:creationId xmlns:a16="http://schemas.microsoft.com/office/drawing/2014/main" id="{7981490D-333B-B31A-97C0-D5DE26613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876" y="2300158"/>
            <a:ext cx="1308100" cy="1257300"/>
          </a:xfrm>
          <a:prstGeom prst="rect">
            <a:avLst/>
          </a:prstGeom>
        </p:spPr>
      </p:pic>
      <p:pic>
        <p:nvPicPr>
          <p:cNvPr id="16" name="Picture 15" descr="A black and orange sign with white text&#10;&#10;Description automatically generated">
            <a:extLst>
              <a:ext uri="{FF2B5EF4-FFF2-40B4-BE49-F238E27FC236}">
                <a16:creationId xmlns:a16="http://schemas.microsoft.com/office/drawing/2014/main" id="{EA416F0E-1D11-30F5-5C61-26FB034619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8026" y="4147350"/>
            <a:ext cx="1193800" cy="1257300"/>
          </a:xfrm>
          <a:prstGeom prst="rect">
            <a:avLst/>
          </a:prstGeom>
        </p:spPr>
      </p:pic>
      <p:pic>
        <p:nvPicPr>
          <p:cNvPr id="18" name="Picture 17" descr="A black and orange sign with white text&#10;&#10;Description automatically generated">
            <a:extLst>
              <a:ext uri="{FF2B5EF4-FFF2-40B4-BE49-F238E27FC236}">
                <a16:creationId xmlns:a16="http://schemas.microsoft.com/office/drawing/2014/main" id="{8709C7E4-052E-1D76-100D-D49CEC33C2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9221" y="2300158"/>
            <a:ext cx="1358900" cy="1244600"/>
          </a:xfrm>
          <a:prstGeom prst="rect">
            <a:avLst/>
          </a:prstGeom>
        </p:spPr>
      </p:pic>
      <p:pic>
        <p:nvPicPr>
          <p:cNvPr id="20" name="Picture 19" descr="A black and orange background with white text&#10;&#10;Description automatically generated">
            <a:extLst>
              <a:ext uri="{FF2B5EF4-FFF2-40B4-BE49-F238E27FC236}">
                <a16:creationId xmlns:a16="http://schemas.microsoft.com/office/drawing/2014/main" id="{6407AA33-4179-748F-B1F8-D09572297D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4831" y="4156975"/>
            <a:ext cx="1295400" cy="1257300"/>
          </a:xfrm>
          <a:prstGeom prst="rect">
            <a:avLst/>
          </a:prstGeom>
        </p:spPr>
      </p:pic>
      <p:pic>
        <p:nvPicPr>
          <p:cNvPr id="22" name="Picture 21" descr="A black and orange sign with white text&#10;&#10;Description automatically generated">
            <a:extLst>
              <a:ext uri="{FF2B5EF4-FFF2-40B4-BE49-F238E27FC236}">
                <a16:creationId xmlns:a16="http://schemas.microsoft.com/office/drawing/2014/main" id="{0D121B77-0EC5-77C7-EC7A-FB6EE5ADA9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9242" y="658062"/>
            <a:ext cx="1397000" cy="1282700"/>
          </a:xfrm>
          <a:prstGeom prst="rect">
            <a:avLst/>
          </a:prstGeom>
        </p:spPr>
      </p:pic>
      <p:pic>
        <p:nvPicPr>
          <p:cNvPr id="24" name="Picture 23" descr="A black and orange sign with white text&#10;&#10;Description automatically generated">
            <a:extLst>
              <a:ext uri="{FF2B5EF4-FFF2-40B4-BE49-F238E27FC236}">
                <a16:creationId xmlns:a16="http://schemas.microsoft.com/office/drawing/2014/main" id="{C6E7A92D-3ACE-4144-1122-BFBF02335F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4642" y="2300158"/>
            <a:ext cx="1346200" cy="1244600"/>
          </a:xfrm>
          <a:prstGeom prst="rect">
            <a:avLst/>
          </a:prstGeom>
        </p:spPr>
      </p:pic>
      <p:pic>
        <p:nvPicPr>
          <p:cNvPr id="26" name="Picture 25" descr="A black and orange sign with white text&#10;&#10;Description automatically generated">
            <a:extLst>
              <a:ext uri="{FF2B5EF4-FFF2-40B4-BE49-F238E27FC236}">
                <a16:creationId xmlns:a16="http://schemas.microsoft.com/office/drawing/2014/main" id="{8A3B67F5-239D-B3F4-4A6F-1DC01C97C6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93192" y="4156975"/>
            <a:ext cx="1689100" cy="125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5F03C6-6D71-6047-D7EF-91A3CD237B89}"/>
              </a:ext>
            </a:extLst>
          </p:cNvPr>
          <p:cNvSpPr txBox="1">
            <a:spLocks/>
          </p:cNvSpPr>
          <p:nvPr/>
        </p:nvSpPr>
        <p:spPr>
          <a:xfrm>
            <a:off x="313648" y="658062"/>
            <a:ext cx="7107429" cy="107278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the language of tech,</a:t>
            </a:r>
            <a:b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numbers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B0798F-6655-0C97-E766-00DF773E534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2760678" y="1838226"/>
            <a:ext cx="4345" cy="458857"/>
          </a:xfrm>
          <a:prstGeom prst="line">
            <a:avLst/>
          </a:prstGeom>
          <a:ln w="15875">
            <a:solidFill>
              <a:schemeClr val="accent1"/>
            </a:solidFill>
            <a:prstDash val="dash"/>
            <a:headEnd type="oval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4B4CD45-C8BF-00A2-C061-5022A4D69192}"/>
              </a:ext>
            </a:extLst>
          </p:cNvPr>
          <p:cNvCxnSpPr>
            <a:cxnSpLocks/>
          </p:cNvCxnSpPr>
          <p:nvPr/>
        </p:nvCxnSpPr>
        <p:spPr>
          <a:xfrm flipV="1">
            <a:off x="9434856" y="5608948"/>
            <a:ext cx="0" cy="480768"/>
          </a:xfrm>
          <a:prstGeom prst="line">
            <a:avLst/>
          </a:prstGeom>
          <a:ln w="15875">
            <a:solidFill>
              <a:schemeClr val="accent1"/>
            </a:solidFill>
            <a:prstDash val="dash"/>
            <a:headEnd type="oval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908DE74-F057-712C-54E2-278843AB53CE}"/>
              </a:ext>
            </a:extLst>
          </p:cNvPr>
          <p:cNvCxnSpPr>
            <a:cxnSpLocks/>
          </p:cNvCxnSpPr>
          <p:nvPr/>
        </p:nvCxnSpPr>
        <p:spPr>
          <a:xfrm>
            <a:off x="4994926" y="3676453"/>
            <a:ext cx="0" cy="365616"/>
          </a:xfrm>
          <a:prstGeom prst="line">
            <a:avLst/>
          </a:prstGeom>
          <a:ln w="1587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4DABE56-2176-80E0-C997-E2079E9E1289}"/>
              </a:ext>
            </a:extLst>
          </p:cNvPr>
          <p:cNvCxnSpPr>
            <a:cxnSpLocks/>
          </p:cNvCxnSpPr>
          <p:nvPr/>
        </p:nvCxnSpPr>
        <p:spPr>
          <a:xfrm>
            <a:off x="2770200" y="3676453"/>
            <a:ext cx="0" cy="365616"/>
          </a:xfrm>
          <a:prstGeom prst="line">
            <a:avLst/>
          </a:prstGeom>
          <a:ln w="1587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20272DA-20D7-B109-CDAF-411670421589}"/>
              </a:ext>
            </a:extLst>
          </p:cNvPr>
          <p:cNvGrpSpPr/>
          <p:nvPr/>
        </p:nvGrpSpPr>
        <p:grpSpPr>
          <a:xfrm>
            <a:off x="2747716" y="1663280"/>
            <a:ext cx="2233401" cy="4445290"/>
            <a:chOff x="2747716" y="1663280"/>
            <a:chExt cx="2233401" cy="444529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5EE9812-2948-4D16-D590-D850821CCC65}"/>
                </a:ext>
              </a:extLst>
            </p:cNvPr>
            <p:cNvCxnSpPr>
              <a:cxnSpLocks/>
            </p:cNvCxnSpPr>
            <p:nvPr/>
          </p:nvCxnSpPr>
          <p:spPr>
            <a:xfrm>
              <a:off x="3867362" y="2224726"/>
              <a:ext cx="0" cy="3384222"/>
            </a:xfrm>
            <a:prstGeom prst="line">
              <a:avLst/>
            </a:prstGeom>
            <a:ln w="15875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644A8FD-0F93-95AA-133A-DC6DF685C7E6}"/>
                </a:ext>
              </a:extLst>
            </p:cNvPr>
            <p:cNvSpPr/>
            <p:nvPr/>
          </p:nvSpPr>
          <p:spPr>
            <a:xfrm>
              <a:off x="2747716" y="5548747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6">
              <a:extLst>
                <a:ext uri="{FF2B5EF4-FFF2-40B4-BE49-F238E27FC236}">
                  <a16:creationId xmlns:a16="http://schemas.microsoft.com/office/drawing/2014/main" id="{A63A98EE-5F2D-5CD7-D13D-D873EC52D0DA}"/>
                </a:ext>
              </a:extLst>
            </p:cNvPr>
            <p:cNvSpPr/>
            <p:nvPr/>
          </p:nvSpPr>
          <p:spPr>
            <a:xfrm flipV="1">
              <a:off x="3861471" y="1663280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EF920B-FB50-8E9C-EF92-F2D635DD7C15}"/>
              </a:ext>
            </a:extLst>
          </p:cNvPr>
          <p:cNvGrpSpPr/>
          <p:nvPr/>
        </p:nvGrpSpPr>
        <p:grpSpPr>
          <a:xfrm>
            <a:off x="4981869" y="1663280"/>
            <a:ext cx="2233401" cy="4445290"/>
            <a:chOff x="2747716" y="1663280"/>
            <a:chExt cx="2233401" cy="444529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F44392E-CE9F-BD9D-13F5-4A3F37723627}"/>
                </a:ext>
              </a:extLst>
            </p:cNvPr>
            <p:cNvCxnSpPr>
              <a:cxnSpLocks/>
            </p:cNvCxnSpPr>
            <p:nvPr/>
          </p:nvCxnSpPr>
          <p:spPr>
            <a:xfrm>
              <a:off x="3867362" y="2224726"/>
              <a:ext cx="0" cy="3384222"/>
            </a:xfrm>
            <a:prstGeom prst="line">
              <a:avLst/>
            </a:prstGeom>
            <a:ln w="15875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Oval 46">
              <a:extLst>
                <a:ext uri="{FF2B5EF4-FFF2-40B4-BE49-F238E27FC236}">
                  <a16:creationId xmlns:a16="http://schemas.microsoft.com/office/drawing/2014/main" id="{37248128-0A6E-302C-17C4-D03307F56158}"/>
                </a:ext>
              </a:extLst>
            </p:cNvPr>
            <p:cNvSpPr/>
            <p:nvPr/>
          </p:nvSpPr>
          <p:spPr>
            <a:xfrm>
              <a:off x="2747716" y="5548747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46">
              <a:extLst>
                <a:ext uri="{FF2B5EF4-FFF2-40B4-BE49-F238E27FC236}">
                  <a16:creationId xmlns:a16="http://schemas.microsoft.com/office/drawing/2014/main" id="{FB04B8DD-B57C-FFD6-BFCD-8F4CCDFCDC36}"/>
                </a:ext>
              </a:extLst>
            </p:cNvPr>
            <p:cNvSpPr/>
            <p:nvPr/>
          </p:nvSpPr>
          <p:spPr>
            <a:xfrm flipV="1">
              <a:off x="3861471" y="1663280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6C89C52-9138-D880-E3E1-F552B3462ED5}"/>
              </a:ext>
            </a:extLst>
          </p:cNvPr>
          <p:cNvGrpSpPr/>
          <p:nvPr/>
        </p:nvGrpSpPr>
        <p:grpSpPr>
          <a:xfrm>
            <a:off x="7206595" y="0"/>
            <a:ext cx="1119646" cy="6108570"/>
            <a:chOff x="2747716" y="0"/>
            <a:chExt cx="1119646" cy="610857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FAC5B04-410D-1873-8D98-163CFA69A695}"/>
                </a:ext>
              </a:extLst>
            </p:cNvPr>
            <p:cNvCxnSpPr>
              <a:cxnSpLocks/>
            </p:cNvCxnSpPr>
            <p:nvPr/>
          </p:nvCxnSpPr>
          <p:spPr>
            <a:xfrm>
              <a:off x="3867362" y="0"/>
              <a:ext cx="0" cy="5608948"/>
            </a:xfrm>
            <a:prstGeom prst="line">
              <a:avLst/>
            </a:prstGeom>
            <a:ln w="15875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Oval 46">
              <a:extLst>
                <a:ext uri="{FF2B5EF4-FFF2-40B4-BE49-F238E27FC236}">
                  <a16:creationId xmlns:a16="http://schemas.microsoft.com/office/drawing/2014/main" id="{F156CC9B-A8A8-D31E-B5FF-4CD35485F46E}"/>
                </a:ext>
              </a:extLst>
            </p:cNvPr>
            <p:cNvSpPr/>
            <p:nvPr/>
          </p:nvSpPr>
          <p:spPr>
            <a:xfrm>
              <a:off x="2747716" y="5548747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57443FE-FDB6-A957-E991-3F65E100DB93}"/>
              </a:ext>
            </a:extLst>
          </p:cNvPr>
          <p:cNvCxnSpPr>
            <a:cxnSpLocks/>
          </p:cNvCxnSpPr>
          <p:nvPr/>
        </p:nvCxnSpPr>
        <p:spPr>
          <a:xfrm>
            <a:off x="9444377" y="3676453"/>
            <a:ext cx="0" cy="365616"/>
          </a:xfrm>
          <a:prstGeom prst="line">
            <a:avLst/>
          </a:prstGeom>
          <a:ln w="1587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E0D715E-72F2-13DC-17AA-A7164561C4E0}"/>
              </a:ext>
            </a:extLst>
          </p:cNvPr>
          <p:cNvCxnSpPr>
            <a:cxnSpLocks/>
          </p:cNvCxnSpPr>
          <p:nvPr/>
        </p:nvCxnSpPr>
        <p:spPr>
          <a:xfrm>
            <a:off x="7210224" y="3676453"/>
            <a:ext cx="0" cy="365616"/>
          </a:xfrm>
          <a:prstGeom prst="line">
            <a:avLst/>
          </a:prstGeom>
          <a:ln w="1587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4CCFB00-6B36-69D3-D246-669F7DEC33C8}"/>
              </a:ext>
            </a:extLst>
          </p:cNvPr>
          <p:cNvCxnSpPr>
            <a:cxnSpLocks/>
          </p:cNvCxnSpPr>
          <p:nvPr/>
        </p:nvCxnSpPr>
        <p:spPr>
          <a:xfrm>
            <a:off x="9444377" y="1998482"/>
            <a:ext cx="0" cy="365616"/>
          </a:xfrm>
          <a:prstGeom prst="line">
            <a:avLst/>
          </a:prstGeom>
          <a:ln w="1587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F6AA573-9E7E-E5A5-4113-4A6019C8A073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9437742" y="0"/>
            <a:ext cx="6635" cy="658062"/>
          </a:xfrm>
          <a:prstGeom prst="line">
            <a:avLst/>
          </a:prstGeom>
          <a:ln w="1587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44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9CE78C99-8E57-95CD-88ED-52B71C0BB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88" y="1809950"/>
            <a:ext cx="4055374" cy="446834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8F7A8B4-43E2-FC9B-0AAA-DA7FF49650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3274" y="653686"/>
            <a:ext cx="4051300" cy="911225"/>
          </a:xfrm>
        </p:spPr>
        <p:txBody>
          <a:bodyPr/>
          <a:lstStyle/>
          <a:p>
            <a:pPr algn="l">
              <a:lnSpc>
                <a:spcPts val="3200"/>
              </a:lnSpc>
            </a:pP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Solving problems</a:t>
            </a:r>
            <a:b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scale</a:t>
            </a:r>
            <a:endParaRPr lang="en-US" sz="40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2B3AB0C-1BD3-C5D9-3AA4-CD524AADB7CB}"/>
              </a:ext>
            </a:extLst>
          </p:cNvPr>
          <p:cNvSpPr txBox="1">
            <a:spLocks/>
          </p:cNvSpPr>
          <p:nvPr/>
        </p:nvSpPr>
        <p:spPr>
          <a:xfrm>
            <a:off x="323274" y="347749"/>
            <a:ext cx="3392078" cy="295992"/>
          </a:xfrm>
        </p:spPr>
        <p:txBody>
          <a:bodyPr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ctr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131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32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509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sz="1400" b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BLOB 2</a:t>
            </a:r>
            <a:endParaRPr lang="en-US" sz="1400">
              <a:solidFill>
                <a:schemeClr val="accent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9E0E3E-014B-135E-B24D-4B1618CD362D}"/>
              </a:ext>
            </a:extLst>
          </p:cNvPr>
          <p:cNvGrpSpPr/>
          <p:nvPr/>
        </p:nvGrpSpPr>
        <p:grpSpPr>
          <a:xfrm>
            <a:off x="5772917" y="2069410"/>
            <a:ext cx="5302612" cy="4035614"/>
            <a:chOff x="5359031" y="1687729"/>
            <a:chExt cx="5302612" cy="4035614"/>
          </a:xfrm>
        </p:grpSpPr>
        <p:pic>
          <p:nvPicPr>
            <p:cNvPr id="5" name="Picture 4" descr="A blue blob of liquid&#10;&#10;Description automatically generated">
              <a:extLst>
                <a:ext uri="{FF2B5EF4-FFF2-40B4-BE49-F238E27FC236}">
                  <a16:creationId xmlns:a16="http://schemas.microsoft.com/office/drawing/2014/main" id="{1AF31C8B-92C6-4509-D3BA-B35A05183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3707" y="2509330"/>
              <a:ext cx="3747541" cy="2810656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E3175F4-CDED-A385-B33E-96223AF1ACA3}"/>
                </a:ext>
              </a:extLst>
            </p:cNvPr>
            <p:cNvGrpSpPr/>
            <p:nvPr/>
          </p:nvGrpSpPr>
          <p:grpSpPr>
            <a:xfrm>
              <a:off x="7761160" y="4793384"/>
              <a:ext cx="319591" cy="712566"/>
              <a:chOff x="8085221" y="3315816"/>
              <a:chExt cx="319591" cy="712566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032E277-7864-0C73-1473-C564D0A204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85222" y="3315816"/>
                <a:ext cx="0" cy="7125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473BA1F-5811-774E-9D38-B80B2A3B9D9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8245017" y="3868586"/>
                <a:ext cx="0" cy="31959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3C5262CC-F019-07F3-5BB8-81E87CB70F3A}"/>
                </a:ext>
              </a:extLst>
            </p:cNvPr>
            <p:cNvSpPr txBox="1">
              <a:spLocks/>
            </p:cNvSpPr>
            <p:nvPr/>
          </p:nvSpPr>
          <p:spPr>
            <a:xfrm>
              <a:off x="6018569" y="4444265"/>
              <a:ext cx="1232562" cy="434787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400"/>
                </a:lnSpc>
              </a:pPr>
              <a:r>
                <a:rPr lang="en-US" sz="1200">
                  <a:solidFill>
                    <a:schemeClr val="accent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GEOPOLITICS</a:t>
              </a:r>
            </a:p>
            <a:p>
              <a:pPr>
                <a:lnSpc>
                  <a:spcPts val="1400"/>
                </a:lnSpc>
              </a:pPr>
              <a:r>
                <a:rPr lang="en-US" sz="120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BUSINESS</a:t>
              </a:r>
              <a:endParaRPr lang="en-US" sz="120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E9D55694-B8F3-FB43-3465-FA3AF49BBD34}"/>
                </a:ext>
              </a:extLst>
            </p:cNvPr>
            <p:cNvSpPr txBox="1">
              <a:spLocks/>
            </p:cNvSpPr>
            <p:nvPr/>
          </p:nvSpPr>
          <p:spPr>
            <a:xfrm>
              <a:off x="5359031" y="3276182"/>
              <a:ext cx="1232562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400"/>
                </a:lnSpc>
              </a:pPr>
              <a:r>
                <a:rPr lang="en-US" sz="1200">
                  <a:solidFill>
                    <a:schemeClr val="accent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</a:p>
            <a:p>
              <a:pPr>
                <a:lnSpc>
                  <a:spcPts val="1400"/>
                </a:lnSpc>
              </a:pPr>
              <a:r>
                <a:rPr lang="en-US" sz="120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TRANSITION</a:t>
              </a:r>
              <a:endParaRPr lang="en-US" sz="120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B91CDF09-D987-78BB-D7F5-7DD6D3BD8502}"/>
                </a:ext>
              </a:extLst>
            </p:cNvPr>
            <p:cNvSpPr txBox="1">
              <a:spLocks/>
            </p:cNvSpPr>
            <p:nvPr/>
          </p:nvSpPr>
          <p:spPr>
            <a:xfrm>
              <a:off x="7265694" y="1687729"/>
              <a:ext cx="1762408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chemeClr val="accent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MEGAPROJECT</a:t>
              </a:r>
            </a:p>
            <a:p>
              <a:r>
                <a:rPr lang="en-US" sz="1200">
                  <a:solidFill>
                    <a:schemeClr val="accent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LITERACY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67C17594-6369-2962-6C19-4D99645667F0}"/>
                </a:ext>
              </a:extLst>
            </p:cNvPr>
            <p:cNvSpPr txBox="1">
              <a:spLocks/>
            </p:cNvSpPr>
            <p:nvPr/>
          </p:nvSpPr>
          <p:spPr>
            <a:xfrm>
              <a:off x="8962495" y="2403082"/>
              <a:ext cx="1699148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chemeClr val="accent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PROVENANCE</a:t>
              </a:r>
            </a:p>
            <a:p>
              <a:r>
                <a:rPr lang="en-US" sz="1200">
                  <a:solidFill>
                    <a:schemeClr val="accent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AND TRACEABILITY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FAE0ED4-5B8A-BC2E-3DBA-C34188A19A12}"/>
                </a:ext>
              </a:extLst>
            </p:cNvPr>
            <p:cNvCxnSpPr>
              <a:cxnSpLocks/>
            </p:cNvCxnSpPr>
            <p:nvPr/>
          </p:nvCxnSpPr>
          <p:spPr>
            <a:xfrm>
              <a:off x="9812069" y="3771443"/>
              <a:ext cx="0" cy="8831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Subtitle 2">
              <a:extLst>
                <a:ext uri="{FF2B5EF4-FFF2-40B4-BE49-F238E27FC236}">
                  <a16:creationId xmlns:a16="http://schemas.microsoft.com/office/drawing/2014/main" id="{6B8B3551-E91A-83DB-4483-A6090EF87648}"/>
                </a:ext>
              </a:extLst>
            </p:cNvPr>
            <p:cNvSpPr txBox="1">
              <a:spLocks/>
            </p:cNvSpPr>
            <p:nvPr/>
          </p:nvSpPr>
          <p:spPr>
            <a:xfrm>
              <a:off x="9007622" y="3327027"/>
              <a:ext cx="1608894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chemeClr val="accent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BUILDING TRUST</a:t>
              </a:r>
            </a:p>
            <a:p>
              <a:r>
                <a:rPr lang="en-US" sz="1200">
                  <a:solidFill>
                    <a:schemeClr val="accent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AT SCALE</a:t>
              </a:r>
            </a:p>
          </p:txBody>
        </p:sp>
        <p:sp>
          <p:nvSpPr>
            <p:cNvPr id="47" name="Subtitle 2">
              <a:extLst>
                <a:ext uri="{FF2B5EF4-FFF2-40B4-BE49-F238E27FC236}">
                  <a16:creationId xmlns:a16="http://schemas.microsoft.com/office/drawing/2014/main" id="{77CE24F6-B2D5-E655-9AF4-EF1B36E62822}"/>
                </a:ext>
              </a:extLst>
            </p:cNvPr>
            <p:cNvSpPr txBox="1">
              <a:spLocks/>
            </p:cNvSpPr>
            <p:nvPr/>
          </p:nvSpPr>
          <p:spPr>
            <a:xfrm>
              <a:off x="7865519" y="5288552"/>
              <a:ext cx="1560275" cy="434791"/>
            </a:xfrm>
          </p:spPr>
          <p:txBody>
            <a:bodyPr/>
            <a:lstStyle>
              <a:lvl1pPr marL="0" indent="0" algn="ctr">
                <a:buClr>
                  <a:schemeClr val="tx2"/>
                </a:buClr>
                <a:buFont typeface="Arial" panose="020B0604020202020204" pitchFamily="34" charset="0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ctr">
                <a:buFont typeface="Arial" panose="020B0604020202020204" pitchFamily="34" charset="0"/>
                <a:buNone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ctr">
                <a:buFont typeface="Arial" panose="020B0604020202020204" pitchFamily="34" charset="0"/>
                <a:buNone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ctr">
                <a:buFont typeface="Arial" panose="020B0604020202020204" pitchFamily="34" charset="0"/>
                <a:buNone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ctr">
                <a:buNone/>
                <a:defRPr sz="1600">
                  <a:latin typeface="+mn-lt"/>
                  <a:ea typeface="+mn-ea"/>
                  <a:cs typeface="+mn-cs"/>
                </a:defRPr>
              </a:lvl6pPr>
              <a:lvl7pPr marL="2743131" indent="0" algn="ctr">
                <a:buNone/>
                <a:defRPr sz="1600">
                  <a:latin typeface="+mn-lt"/>
                  <a:ea typeface="+mn-ea"/>
                  <a:cs typeface="+mn-cs"/>
                </a:defRPr>
              </a:lvl7pPr>
              <a:lvl8pPr marL="3200320" indent="0" algn="ctr">
                <a:buNone/>
                <a:defRPr sz="1600">
                  <a:latin typeface="+mn-lt"/>
                  <a:ea typeface="+mn-ea"/>
                  <a:cs typeface="+mn-cs"/>
                </a:defRPr>
              </a:lvl8pPr>
              <a:lvl9pPr marL="3657509" indent="0" algn="ctr">
                <a:buNone/>
                <a:defRPr sz="16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chemeClr val="accent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NET ZERO</a:t>
              </a:r>
            </a:p>
            <a:p>
              <a:r>
                <a:rPr lang="en-US" sz="1200">
                  <a:solidFill>
                    <a:schemeClr val="accent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TRANSITION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DF42A04-4644-FB5A-7638-BE14B9E8914D}"/>
                </a:ext>
              </a:extLst>
            </p:cNvPr>
            <p:cNvGrpSpPr/>
            <p:nvPr/>
          </p:nvGrpSpPr>
          <p:grpSpPr>
            <a:xfrm rot="5400000">
              <a:off x="6804045" y="3560332"/>
              <a:ext cx="678846" cy="1017234"/>
              <a:chOff x="8085223" y="3120049"/>
              <a:chExt cx="678846" cy="101723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014B844-3C12-0414-B308-AA7DD9F469E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576606" y="3628666"/>
                <a:ext cx="101723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ED7720A-E1BC-45AC-3745-5F2F2C728A9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424647" y="3797860"/>
                <a:ext cx="0" cy="67884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C3A9C3C-7E18-D92F-6C5B-4863BB869F4D}"/>
                </a:ext>
              </a:extLst>
            </p:cNvPr>
            <p:cNvGrpSpPr/>
            <p:nvPr/>
          </p:nvGrpSpPr>
          <p:grpSpPr>
            <a:xfrm rot="5400000">
              <a:off x="6378053" y="2531541"/>
              <a:ext cx="316679" cy="1134105"/>
              <a:chOff x="8085223" y="3003178"/>
              <a:chExt cx="316679" cy="1134105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886AF24-CB53-ADF8-43EE-B5B0C86439A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518170" y="3570231"/>
                <a:ext cx="113410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05A565D-69FD-EB65-7A97-D360F5E0B0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243563" y="3978943"/>
                <a:ext cx="0" cy="3166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40A0274-516D-5498-02AA-52E4978A5659}"/>
                </a:ext>
              </a:extLst>
            </p:cNvPr>
            <p:cNvGrpSpPr/>
            <p:nvPr/>
          </p:nvGrpSpPr>
          <p:grpSpPr>
            <a:xfrm rot="5400000">
              <a:off x="7990106" y="3175043"/>
              <a:ext cx="1589463" cy="486531"/>
              <a:chOff x="8085224" y="3650752"/>
              <a:chExt cx="1589463" cy="486531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D297408-7730-B512-9564-BA9F49D0788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841958" y="3894018"/>
                <a:ext cx="48653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BA59AC7-4546-F2A1-40E6-688CE43439B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879956" y="3342550"/>
                <a:ext cx="0" cy="1589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DB516FA-2329-37D1-119F-F4FEC11D3F14}"/>
                </a:ext>
              </a:extLst>
            </p:cNvPr>
            <p:cNvCxnSpPr>
              <a:cxnSpLocks/>
            </p:cNvCxnSpPr>
            <p:nvPr/>
          </p:nvCxnSpPr>
          <p:spPr>
            <a:xfrm>
              <a:off x="8146898" y="2154399"/>
              <a:ext cx="0" cy="8831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733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3D13FA-095D-4F8F-A065-FCC33994032A}"/>
              </a:ext>
            </a:extLst>
          </p:cNvPr>
          <p:cNvSpPr txBox="1"/>
          <p:nvPr/>
        </p:nvSpPr>
        <p:spPr>
          <a:xfrm>
            <a:off x="9352546" y="6465917"/>
            <a:ext cx="25354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AU" sz="8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Source: The 2025 Skills Horizon (Peter et al 2024)</a:t>
            </a:r>
            <a:endParaRPr lang="en-US" sz="800" b="0" i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037C4134-4CCF-4844-F3E2-78EBBAA78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591" y="2392213"/>
            <a:ext cx="1143000" cy="1231900"/>
          </a:xfrm>
          <a:prstGeom prst="rect">
            <a:avLst/>
          </a:prstGeom>
        </p:spPr>
      </p:pic>
      <p:pic>
        <p:nvPicPr>
          <p:cNvPr id="35" name="Picture 3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A105E42-0567-1429-66CE-464E8A198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191" y="4234189"/>
            <a:ext cx="1447800" cy="1244600"/>
          </a:xfrm>
          <a:prstGeom prst="rect">
            <a:avLst/>
          </a:prstGeom>
        </p:spPr>
      </p:pic>
      <p:pic>
        <p:nvPicPr>
          <p:cNvPr id="37" name="Picture 36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01C8D476-99C4-4B26-178B-85F8A24E3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157" y="2367787"/>
            <a:ext cx="1460500" cy="1257300"/>
          </a:xfrm>
          <a:prstGeom prst="rect">
            <a:avLst/>
          </a:prstGeom>
        </p:spPr>
      </p:pic>
      <p:pic>
        <p:nvPicPr>
          <p:cNvPr id="39" name="Picture 38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7DBB321-BA9A-6C8D-9836-AA6E5C3AB6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7456" y="2366813"/>
            <a:ext cx="1549400" cy="1257300"/>
          </a:xfrm>
          <a:prstGeom prst="rect">
            <a:avLst/>
          </a:prstGeom>
        </p:spPr>
      </p:pic>
      <p:pic>
        <p:nvPicPr>
          <p:cNvPr id="41" name="Picture 40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5653B06-9AA2-4356-C84B-932C02754D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7895" y="4234189"/>
            <a:ext cx="1409700" cy="1346200"/>
          </a:xfrm>
          <a:prstGeom prst="rect">
            <a:avLst/>
          </a:prstGeom>
        </p:spPr>
      </p:pic>
      <p:pic>
        <p:nvPicPr>
          <p:cNvPr id="43" name="Picture 4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F59C644-B4A1-8747-1BBE-76CEF01B66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3656" y="4234189"/>
            <a:ext cx="1397000" cy="1244600"/>
          </a:xfrm>
          <a:prstGeom prst="rect">
            <a:avLst/>
          </a:prstGeom>
        </p:spPr>
      </p:pic>
      <p:pic>
        <p:nvPicPr>
          <p:cNvPr id="45" name="Picture 4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6DC59FC6-3B2F-1C35-101A-CF81D0B926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3492" y="2366813"/>
            <a:ext cx="1282700" cy="1181100"/>
          </a:xfrm>
          <a:prstGeom prst="rect">
            <a:avLst/>
          </a:prstGeom>
        </p:spPr>
      </p:pic>
      <p:pic>
        <p:nvPicPr>
          <p:cNvPr id="47" name="Picture 4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D69904A1-38B1-5A9D-633B-7595F4E3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3492" y="4199497"/>
            <a:ext cx="1282700" cy="125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590E46-1337-223F-CCAD-57FF18C13789}"/>
              </a:ext>
            </a:extLst>
          </p:cNvPr>
          <p:cNvSpPr txBox="1">
            <a:spLocks/>
          </p:cNvSpPr>
          <p:nvPr/>
        </p:nvSpPr>
        <p:spPr>
          <a:xfrm>
            <a:off x="313648" y="658062"/>
            <a:ext cx="7107429" cy="107278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Solving problems of scale,</a:t>
            </a:r>
            <a:b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numbers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B6AC4D-17B9-20AD-4B05-714624CB6531}"/>
              </a:ext>
            </a:extLst>
          </p:cNvPr>
          <p:cNvCxnSpPr>
            <a:cxnSpLocks/>
          </p:cNvCxnSpPr>
          <p:nvPr/>
        </p:nvCxnSpPr>
        <p:spPr>
          <a:xfrm>
            <a:off x="2760678" y="1904215"/>
            <a:ext cx="4345" cy="458857"/>
          </a:xfrm>
          <a:prstGeom prst="line">
            <a:avLst/>
          </a:prstGeom>
          <a:ln w="15875">
            <a:solidFill>
              <a:schemeClr val="accent5"/>
            </a:solidFill>
            <a:prstDash val="dash"/>
            <a:headEnd type="oval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0E982E-9DA5-F534-BAD9-734883A85FDF}"/>
              </a:ext>
            </a:extLst>
          </p:cNvPr>
          <p:cNvCxnSpPr>
            <a:cxnSpLocks/>
          </p:cNvCxnSpPr>
          <p:nvPr/>
        </p:nvCxnSpPr>
        <p:spPr>
          <a:xfrm flipV="1">
            <a:off x="9444283" y="5580389"/>
            <a:ext cx="0" cy="575316"/>
          </a:xfrm>
          <a:prstGeom prst="line">
            <a:avLst/>
          </a:prstGeom>
          <a:ln w="15875">
            <a:solidFill>
              <a:schemeClr val="accent5"/>
            </a:solidFill>
            <a:prstDash val="dash"/>
            <a:headEnd type="oval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D2E70D-5F78-4755-2F5D-65974F78883B}"/>
              </a:ext>
            </a:extLst>
          </p:cNvPr>
          <p:cNvCxnSpPr>
            <a:cxnSpLocks/>
          </p:cNvCxnSpPr>
          <p:nvPr/>
        </p:nvCxnSpPr>
        <p:spPr>
          <a:xfrm>
            <a:off x="5004353" y="3742442"/>
            <a:ext cx="0" cy="365616"/>
          </a:xfrm>
          <a:prstGeom prst="line">
            <a:avLst/>
          </a:prstGeom>
          <a:ln w="15875">
            <a:solidFill>
              <a:schemeClr val="accent5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36E473-58C4-AC64-2EFC-E86BDA5DC659}"/>
              </a:ext>
            </a:extLst>
          </p:cNvPr>
          <p:cNvCxnSpPr>
            <a:cxnSpLocks/>
          </p:cNvCxnSpPr>
          <p:nvPr/>
        </p:nvCxnSpPr>
        <p:spPr>
          <a:xfrm>
            <a:off x="2770200" y="3742442"/>
            <a:ext cx="0" cy="365616"/>
          </a:xfrm>
          <a:prstGeom prst="line">
            <a:avLst/>
          </a:prstGeom>
          <a:ln w="15875">
            <a:solidFill>
              <a:schemeClr val="accent5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A2D9CF-4E7D-6385-790B-4020FB70F5D0}"/>
              </a:ext>
            </a:extLst>
          </p:cNvPr>
          <p:cNvGrpSpPr/>
          <p:nvPr/>
        </p:nvGrpSpPr>
        <p:grpSpPr>
          <a:xfrm>
            <a:off x="2757143" y="1729269"/>
            <a:ext cx="2233401" cy="4445290"/>
            <a:chOff x="2747716" y="1663280"/>
            <a:chExt cx="2233401" cy="444529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9D4F957-C30B-0E48-4422-0E90FBCF8B0C}"/>
                </a:ext>
              </a:extLst>
            </p:cNvPr>
            <p:cNvCxnSpPr>
              <a:cxnSpLocks/>
            </p:cNvCxnSpPr>
            <p:nvPr/>
          </p:nvCxnSpPr>
          <p:spPr>
            <a:xfrm>
              <a:off x="3867362" y="2224726"/>
              <a:ext cx="0" cy="3384222"/>
            </a:xfrm>
            <a:prstGeom prst="line">
              <a:avLst/>
            </a:prstGeom>
            <a:ln w="15875">
              <a:solidFill>
                <a:schemeClr val="accent5"/>
              </a:solidFill>
              <a:prstDash val="dash"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Oval 46">
              <a:extLst>
                <a:ext uri="{FF2B5EF4-FFF2-40B4-BE49-F238E27FC236}">
                  <a16:creationId xmlns:a16="http://schemas.microsoft.com/office/drawing/2014/main" id="{66573CA3-8EC9-A424-7F75-1E54108ACE08}"/>
                </a:ext>
              </a:extLst>
            </p:cNvPr>
            <p:cNvSpPr/>
            <p:nvPr/>
          </p:nvSpPr>
          <p:spPr>
            <a:xfrm>
              <a:off x="2747716" y="5548747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46">
              <a:extLst>
                <a:ext uri="{FF2B5EF4-FFF2-40B4-BE49-F238E27FC236}">
                  <a16:creationId xmlns:a16="http://schemas.microsoft.com/office/drawing/2014/main" id="{62DCFE2E-B0B2-54A5-2D0B-0936204C2490}"/>
                </a:ext>
              </a:extLst>
            </p:cNvPr>
            <p:cNvSpPr/>
            <p:nvPr/>
          </p:nvSpPr>
          <p:spPr>
            <a:xfrm flipV="1">
              <a:off x="3861471" y="1663280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CB94E0-39A4-5FFE-D124-351178F5609C}"/>
              </a:ext>
            </a:extLst>
          </p:cNvPr>
          <p:cNvGrpSpPr/>
          <p:nvPr/>
        </p:nvGrpSpPr>
        <p:grpSpPr>
          <a:xfrm>
            <a:off x="4991296" y="1729269"/>
            <a:ext cx="2233401" cy="4445290"/>
            <a:chOff x="2747716" y="1663280"/>
            <a:chExt cx="2233401" cy="444529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B799E2F-B75C-E090-BD31-7A176B0B95FD}"/>
                </a:ext>
              </a:extLst>
            </p:cNvPr>
            <p:cNvCxnSpPr>
              <a:cxnSpLocks/>
            </p:cNvCxnSpPr>
            <p:nvPr/>
          </p:nvCxnSpPr>
          <p:spPr>
            <a:xfrm>
              <a:off x="3867362" y="2224726"/>
              <a:ext cx="0" cy="3384222"/>
            </a:xfrm>
            <a:prstGeom prst="line">
              <a:avLst/>
            </a:prstGeom>
            <a:ln w="15875">
              <a:solidFill>
                <a:schemeClr val="accent5"/>
              </a:solidFill>
              <a:prstDash val="dash"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Oval 46">
              <a:extLst>
                <a:ext uri="{FF2B5EF4-FFF2-40B4-BE49-F238E27FC236}">
                  <a16:creationId xmlns:a16="http://schemas.microsoft.com/office/drawing/2014/main" id="{C5F85DFF-6AA1-8902-3389-9A64951DFE28}"/>
                </a:ext>
              </a:extLst>
            </p:cNvPr>
            <p:cNvSpPr/>
            <p:nvPr/>
          </p:nvSpPr>
          <p:spPr>
            <a:xfrm>
              <a:off x="2747716" y="5548747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46">
              <a:extLst>
                <a:ext uri="{FF2B5EF4-FFF2-40B4-BE49-F238E27FC236}">
                  <a16:creationId xmlns:a16="http://schemas.microsoft.com/office/drawing/2014/main" id="{FAFDFD70-2070-CB41-1FEB-B064EEC0F8F8}"/>
                </a:ext>
              </a:extLst>
            </p:cNvPr>
            <p:cNvSpPr/>
            <p:nvPr/>
          </p:nvSpPr>
          <p:spPr>
            <a:xfrm flipV="1">
              <a:off x="3861471" y="1663280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B684336-7179-B514-4659-5A3895FC8CE8}"/>
              </a:ext>
            </a:extLst>
          </p:cNvPr>
          <p:cNvGrpSpPr/>
          <p:nvPr/>
        </p:nvGrpSpPr>
        <p:grpSpPr>
          <a:xfrm>
            <a:off x="7216022" y="0"/>
            <a:ext cx="1119646" cy="6174559"/>
            <a:chOff x="2747716" y="-65989"/>
            <a:chExt cx="1119646" cy="617455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35A4ED5-5817-AA17-B528-797D58D89AC7}"/>
                </a:ext>
              </a:extLst>
            </p:cNvPr>
            <p:cNvCxnSpPr>
              <a:cxnSpLocks/>
            </p:cNvCxnSpPr>
            <p:nvPr/>
          </p:nvCxnSpPr>
          <p:spPr>
            <a:xfrm>
              <a:off x="3867362" y="-65989"/>
              <a:ext cx="0" cy="5674937"/>
            </a:xfrm>
            <a:prstGeom prst="line">
              <a:avLst/>
            </a:prstGeom>
            <a:ln w="15875">
              <a:solidFill>
                <a:schemeClr val="accent5"/>
              </a:solidFill>
              <a:prstDash val="dash"/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Oval 46">
              <a:extLst>
                <a:ext uri="{FF2B5EF4-FFF2-40B4-BE49-F238E27FC236}">
                  <a16:creationId xmlns:a16="http://schemas.microsoft.com/office/drawing/2014/main" id="{E9BB60B9-FAF0-582B-96FA-03AD90B9D9F9}"/>
                </a:ext>
              </a:extLst>
            </p:cNvPr>
            <p:cNvSpPr/>
            <p:nvPr/>
          </p:nvSpPr>
          <p:spPr>
            <a:xfrm>
              <a:off x="2747716" y="5548747"/>
              <a:ext cx="1119646" cy="559823"/>
            </a:xfrm>
            <a:custGeom>
              <a:avLst/>
              <a:gdLst>
                <a:gd name="connsiteX0" fmla="*/ 0 w 1119646"/>
                <a:gd name="connsiteY0" fmla="*/ 559823 h 1119646"/>
                <a:gd name="connsiteX1" fmla="*/ 559823 w 1119646"/>
                <a:gd name="connsiteY1" fmla="*/ 0 h 1119646"/>
                <a:gd name="connsiteX2" fmla="*/ 1119646 w 1119646"/>
                <a:gd name="connsiteY2" fmla="*/ 559823 h 1119646"/>
                <a:gd name="connsiteX3" fmla="*/ 559823 w 1119646"/>
                <a:gd name="connsiteY3" fmla="*/ 1119646 h 1119646"/>
                <a:gd name="connsiteX4" fmla="*/ 0 w 1119646"/>
                <a:gd name="connsiteY4" fmla="*/ 559823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4" fmla="*/ 651263 w 1119646"/>
                <a:gd name="connsiteY4" fmla="*/ 91440 h 1119646"/>
                <a:gd name="connsiteX0" fmla="*/ 559823 w 1119646"/>
                <a:gd name="connsiteY0" fmla="*/ 0 h 1119646"/>
                <a:gd name="connsiteX1" fmla="*/ 1119646 w 1119646"/>
                <a:gd name="connsiteY1" fmla="*/ 559823 h 1119646"/>
                <a:gd name="connsiteX2" fmla="*/ 559823 w 1119646"/>
                <a:gd name="connsiteY2" fmla="*/ 1119646 h 1119646"/>
                <a:gd name="connsiteX3" fmla="*/ 0 w 1119646"/>
                <a:gd name="connsiteY3" fmla="*/ 559823 h 1119646"/>
                <a:gd name="connsiteX0" fmla="*/ 1119646 w 1119646"/>
                <a:gd name="connsiteY0" fmla="*/ 0 h 559823"/>
                <a:gd name="connsiteX1" fmla="*/ 559823 w 1119646"/>
                <a:gd name="connsiteY1" fmla="*/ 559823 h 559823"/>
                <a:gd name="connsiteX2" fmla="*/ 0 w 1119646"/>
                <a:gd name="connsiteY2" fmla="*/ 0 h 55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46" h="559823">
                  <a:moveTo>
                    <a:pt x="1119646" y="0"/>
                  </a:moveTo>
                  <a:cubicBezTo>
                    <a:pt x="1119646" y="309182"/>
                    <a:pt x="869005" y="559823"/>
                    <a:pt x="559823" y="559823"/>
                  </a:cubicBezTo>
                  <a:cubicBezTo>
                    <a:pt x="250641" y="559823"/>
                    <a:pt x="0" y="309182"/>
                    <a:pt x="0" y="0"/>
                  </a:cubicBezTo>
                </a:path>
              </a:pathLst>
            </a:custGeom>
            <a:noFill/>
            <a:ln w="15875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3ECF88-89A2-26E3-E3AC-C20D8BEB9AFC}"/>
              </a:ext>
            </a:extLst>
          </p:cNvPr>
          <p:cNvCxnSpPr>
            <a:cxnSpLocks/>
          </p:cNvCxnSpPr>
          <p:nvPr/>
        </p:nvCxnSpPr>
        <p:spPr>
          <a:xfrm>
            <a:off x="9453804" y="3742442"/>
            <a:ext cx="0" cy="365616"/>
          </a:xfrm>
          <a:prstGeom prst="line">
            <a:avLst/>
          </a:prstGeom>
          <a:ln w="15875">
            <a:solidFill>
              <a:schemeClr val="accent5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BFD940-2CF1-09DD-EEB4-F3363B9E36AA}"/>
              </a:ext>
            </a:extLst>
          </p:cNvPr>
          <p:cNvCxnSpPr>
            <a:cxnSpLocks/>
          </p:cNvCxnSpPr>
          <p:nvPr/>
        </p:nvCxnSpPr>
        <p:spPr>
          <a:xfrm>
            <a:off x="7219651" y="3742442"/>
            <a:ext cx="0" cy="365616"/>
          </a:xfrm>
          <a:prstGeom prst="line">
            <a:avLst/>
          </a:prstGeom>
          <a:ln w="15875">
            <a:solidFill>
              <a:schemeClr val="accent5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AF7C799-CF51-FEED-0D8F-A0DA3C4E511E}"/>
              </a:ext>
            </a:extLst>
          </p:cNvPr>
          <p:cNvCxnSpPr>
            <a:cxnSpLocks/>
          </p:cNvCxnSpPr>
          <p:nvPr/>
        </p:nvCxnSpPr>
        <p:spPr>
          <a:xfrm>
            <a:off x="9444283" y="0"/>
            <a:ext cx="0" cy="2289092"/>
          </a:xfrm>
          <a:prstGeom prst="line">
            <a:avLst/>
          </a:prstGeom>
          <a:ln w="15875">
            <a:solidFill>
              <a:schemeClr val="accent5"/>
            </a:solidFill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7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Acknowledgement of Country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hapter break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hapter break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Graphic slides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hapter break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Acknowledgement of Country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_x002f_Timecode xmlns="4ff75e54-f60b-414d-8a0f-a6a6fdf833db" xsi:nil="true"/>
    <lcf76f155ced4ddcb4097134ff3c332f xmlns="4ff75e54-f60b-414d-8a0f-a6a6fdf833db">
      <Terms xmlns="http://schemas.microsoft.com/office/infopath/2007/PartnerControls"/>
    </lcf76f155ced4ddcb4097134ff3c332f>
    <TaxCatchAll xmlns="c71ca1e5-6bb1-451b-b29a-35737f71f22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4C343553B3164BB1DEA20A532289DB" ma:contentTypeVersion="16" ma:contentTypeDescription="Create a new document." ma:contentTypeScope="" ma:versionID="148d9ac1249129d7035f499ae7e9db75">
  <xsd:schema xmlns:xsd="http://www.w3.org/2001/XMLSchema" xmlns:xs="http://www.w3.org/2001/XMLSchema" xmlns:p="http://schemas.microsoft.com/office/2006/metadata/properties" xmlns:ns2="4ff75e54-f60b-414d-8a0f-a6a6fdf833db" xmlns:ns3="c71ca1e5-6bb1-451b-b29a-35737f71f225" targetNamespace="http://schemas.microsoft.com/office/2006/metadata/properties" ma:root="true" ma:fieldsID="f1b98d5ac393ec61185c2db0a1dbab73" ns2:_="" ns3:_="">
    <xsd:import namespace="4ff75e54-f60b-414d-8a0f-a6a6fdf833db"/>
    <xsd:import namespace="c71ca1e5-6bb1-451b-b29a-35737f71f2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  <xsd:element ref="ns2:Notes_x002f_Time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75e54-f60b-414d-8a0f-a6a6fdf833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b492977-2dea-498c-99b4-1555f3d0d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_x002f_Timecode" ma:index="23" nillable="true" ma:displayName="Notes / Timecode" ma:format="Dropdown" ma:internalName="Notes_x002f_Timecod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ca1e5-6bb1-451b-b29a-35737f71f22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99a4115e-a91c-4947-87f4-b89b52733988}" ma:internalName="TaxCatchAll" ma:showField="CatchAllData" ma:web="c71ca1e5-6bb1-451b-b29a-35737f71f2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5046BF-FADD-4626-A5CA-00444D3141CE}">
  <ds:schemaRefs>
    <ds:schemaRef ds:uri="c71ca1e5-6bb1-451b-b29a-35737f71f225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4ff75e54-f60b-414d-8a0f-a6a6fdf833db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7D75572-42DD-445F-921F-8662100813AC}">
  <ds:schemaRefs>
    <ds:schemaRef ds:uri="4ff75e54-f60b-414d-8a0f-a6a6fdf833db"/>
    <ds:schemaRef ds:uri="c71ca1e5-6bb1-451b-b29a-35737f71f2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A584E5F-3504-4E7B-810E-A4AE2B3C62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1912</Words>
  <Application>Microsoft Macintosh PowerPoint</Application>
  <PresentationFormat>Widescreen</PresentationFormat>
  <Paragraphs>212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Times New Roman</vt:lpstr>
      <vt:lpstr>1_Acknowledgement of Country</vt:lpstr>
      <vt:lpstr>3_Chapter break</vt:lpstr>
      <vt:lpstr>1_Chapter break</vt:lpstr>
      <vt:lpstr>1_Graphic slides</vt:lpstr>
      <vt:lpstr>4_Chapter break</vt:lpstr>
      <vt:lpstr>4_Acknowledgement of Country</vt:lpstr>
      <vt:lpstr>PowerPoint Presentation</vt:lpstr>
      <vt:lpstr>5 things to worry about</vt:lpstr>
      <vt:lpstr>PowerPoint Presentation</vt:lpstr>
      <vt:lpstr>PowerPoint Presentation</vt:lpstr>
      <vt:lpstr>Types of hybrid work</vt:lpstr>
      <vt:lpstr>PowerPoint Presentation</vt:lpstr>
      <vt:lpstr>PowerPoint Presentation</vt:lpstr>
      <vt:lpstr>Solving problems of scale</vt:lpstr>
      <vt:lpstr>PowerPoint Presentation</vt:lpstr>
      <vt:lpstr>Working across difference</vt:lpstr>
      <vt:lpstr>PowerPoint Presentation</vt:lpstr>
      <vt:lpstr>Thinking through complexity</vt:lpstr>
      <vt:lpstr>PowerPoint Presentation</vt:lpstr>
      <vt:lpstr>PowerPoint Presentation</vt:lpstr>
    </vt:vector>
  </TitlesOfParts>
  <Manager/>
  <Company>The University of Sydney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2025 Skills Horizon</dc:title>
  <dc:subject>What leaders need to know next</dc:subject>
  <dc:creator>Sydney Executive Plus</dc:creator>
  <cp:keywords/>
  <dc:description/>
  <cp:lastModifiedBy>Steven Sommer</cp:lastModifiedBy>
  <cp:revision>3</cp:revision>
  <dcterms:created xsi:type="dcterms:W3CDTF">2024-03-18T19:13:44Z</dcterms:created>
  <dcterms:modified xsi:type="dcterms:W3CDTF">2024-11-04T05:29:51Z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0x0101004B4C343553B3164BB1DEA20A532289DB</vt:lpwstr>
  </property>
  <property fmtid="{D5CDD505-2E9C-101B-9397-08002B2CF9AE}" pid="3" name="MediaServiceImageTags">
    <vt:lpwstr/>
  </property>
</Properties>
</file>